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Lst>
  <p:notesMasterIdLst>
    <p:notesMasterId r:id="rId18"/>
  </p:notesMasterIdLst>
  <p:sldIdLst>
    <p:sldId id="309" r:id="rId3"/>
    <p:sldId id="301" r:id="rId4"/>
    <p:sldId id="304" r:id="rId5"/>
    <p:sldId id="307" r:id="rId6"/>
    <p:sldId id="308" r:id="rId7"/>
    <p:sldId id="305" r:id="rId8"/>
    <p:sldId id="306" r:id="rId9"/>
    <p:sldId id="313" r:id="rId10"/>
    <p:sldId id="293" r:id="rId11"/>
    <p:sldId id="294" r:id="rId12"/>
    <p:sldId id="298" r:id="rId13"/>
    <p:sldId id="299" r:id="rId14"/>
    <p:sldId id="310" r:id="rId15"/>
    <p:sldId id="311" r:id="rId16"/>
    <p:sldId id="256" r:id="rId17"/>
  </p:sldIdLst>
  <p:sldSz cx="12192000" cy="6858000"/>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6DA1C2"/>
    <a:srgbClr val="4472C4"/>
    <a:srgbClr val="A5A5A5"/>
    <a:srgbClr val="5B9BD5"/>
    <a:srgbClr val="FF9900"/>
    <a:srgbClr val="005A95"/>
    <a:srgbClr val="808285"/>
    <a:srgbClr val="8FAADC"/>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3" autoAdjust="0"/>
    <p:restoredTop sz="93883" autoAdjust="0"/>
  </p:normalViewPr>
  <p:slideViewPr>
    <p:cSldViewPr snapToGrid="0">
      <p:cViewPr varScale="1">
        <p:scale>
          <a:sx n="154" d="100"/>
          <a:sy n="154" d="100"/>
        </p:scale>
        <p:origin x="132" y="4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6B7EC-61BA-45BB-8FD5-35C03EB6F482}" type="datetimeFigureOut">
              <a:rPr lang="es-ES_tradnl" smtClean="0"/>
              <a:t>04/08/2023</a:t>
            </a:fld>
            <a:endParaRPr lang="es-ES_trad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6517F1-3468-4E06-B43B-9CFF5BD158CF}" type="slidenum">
              <a:rPr lang="es-ES_tradnl" smtClean="0"/>
              <a:t>‹#›</a:t>
            </a:fld>
            <a:endParaRPr lang="es-ES_tradnl"/>
          </a:p>
        </p:txBody>
      </p:sp>
    </p:spTree>
    <p:extLst>
      <p:ext uri="{BB962C8B-B14F-4D97-AF65-F5344CB8AC3E}">
        <p14:creationId xmlns:p14="http://schemas.microsoft.com/office/powerpoint/2010/main" val="1768167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dirty="0" err="1"/>
              <a:t>Resellers</a:t>
            </a:r>
            <a:r>
              <a:rPr lang="es-ES_tradnl" dirty="0"/>
              <a:t>: </a:t>
            </a:r>
          </a:p>
          <a:p>
            <a:r>
              <a:rPr lang="es-ES_tradnl" dirty="0"/>
              <a:t>- Actualmente solo GC, ya que PRIME no lo tenemos permitido</a:t>
            </a:r>
          </a:p>
          <a:p>
            <a:pPr marL="171450" indent="-171450">
              <a:buFontTx/>
              <a:buChar char="-"/>
            </a:pPr>
            <a:r>
              <a:rPr lang="es-ES_tradnl" dirty="0"/>
              <a:t>Max de 4% </a:t>
            </a:r>
          </a:p>
          <a:p>
            <a:pPr marL="171450" indent="-171450">
              <a:buFontTx/>
              <a:buChar char="-"/>
            </a:pPr>
            <a:r>
              <a:rPr lang="es-ES_tradnl" dirty="0" err="1"/>
              <a:t>Gestion</a:t>
            </a:r>
            <a:r>
              <a:rPr lang="es-ES_tradnl" dirty="0"/>
              <a:t> del DR traspasándolo por completo o parcialmente a sus clientes </a:t>
            </a:r>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3</a:t>
            </a:fld>
            <a:endParaRPr lang="es-ES_tradnl"/>
          </a:p>
        </p:txBody>
      </p:sp>
    </p:spTree>
    <p:extLst>
      <p:ext uri="{BB962C8B-B14F-4D97-AF65-F5344CB8AC3E}">
        <p14:creationId xmlns:p14="http://schemas.microsoft.com/office/powerpoint/2010/main" val="1299250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13</a:t>
            </a:fld>
            <a:endParaRPr lang="es-ES_tradnl"/>
          </a:p>
        </p:txBody>
      </p:sp>
    </p:spTree>
    <p:extLst>
      <p:ext uri="{BB962C8B-B14F-4D97-AF65-F5344CB8AC3E}">
        <p14:creationId xmlns:p14="http://schemas.microsoft.com/office/powerpoint/2010/main" val="3096402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14</a:t>
            </a:fld>
            <a:endParaRPr lang="es-ES_tradnl"/>
          </a:p>
        </p:txBody>
      </p:sp>
    </p:spTree>
    <p:extLst>
      <p:ext uri="{BB962C8B-B14F-4D97-AF65-F5344CB8AC3E}">
        <p14:creationId xmlns:p14="http://schemas.microsoft.com/office/powerpoint/2010/main" val="1395639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dirty="0" err="1"/>
              <a:t>Resellers</a:t>
            </a:r>
            <a:r>
              <a:rPr lang="es-ES_tradnl" dirty="0"/>
              <a:t>: </a:t>
            </a:r>
          </a:p>
          <a:p>
            <a:r>
              <a:rPr lang="es-ES_tradnl" dirty="0"/>
              <a:t>- Actualmente solo GC, ya que PRIME no lo tenemos permitido</a:t>
            </a:r>
          </a:p>
          <a:p>
            <a:pPr marL="171450" indent="-171450">
              <a:buFontTx/>
              <a:buChar char="-"/>
            </a:pPr>
            <a:r>
              <a:rPr lang="es-ES_tradnl" dirty="0"/>
              <a:t>Max de 4% </a:t>
            </a:r>
          </a:p>
          <a:p>
            <a:pPr marL="171450" indent="-171450">
              <a:buFontTx/>
              <a:buChar char="-"/>
            </a:pPr>
            <a:r>
              <a:rPr lang="es-ES_tradnl" dirty="0" err="1"/>
              <a:t>Gestion</a:t>
            </a:r>
            <a:r>
              <a:rPr lang="es-ES_tradnl" dirty="0"/>
              <a:t> del DR traspasándolo por completo o parcialmente a sus clientes </a:t>
            </a:r>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4</a:t>
            </a:fld>
            <a:endParaRPr lang="es-ES_tradnl"/>
          </a:p>
        </p:txBody>
      </p:sp>
    </p:spTree>
    <p:extLst>
      <p:ext uri="{BB962C8B-B14F-4D97-AF65-F5344CB8AC3E}">
        <p14:creationId xmlns:p14="http://schemas.microsoft.com/office/powerpoint/2010/main" val="2122490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dirty="0" err="1"/>
              <a:t>Resellers</a:t>
            </a:r>
            <a:r>
              <a:rPr lang="es-ES_tradnl" dirty="0"/>
              <a:t>: </a:t>
            </a:r>
          </a:p>
          <a:p>
            <a:r>
              <a:rPr lang="es-ES_tradnl" dirty="0"/>
              <a:t>- Actualmente solo GC, ya que PRIME no lo tenemos permitido</a:t>
            </a:r>
          </a:p>
          <a:p>
            <a:pPr marL="171450" indent="-171450">
              <a:buFontTx/>
              <a:buChar char="-"/>
            </a:pPr>
            <a:r>
              <a:rPr lang="es-ES_tradnl" dirty="0"/>
              <a:t>Max de 4% </a:t>
            </a:r>
          </a:p>
          <a:p>
            <a:pPr marL="171450" indent="-171450">
              <a:buFontTx/>
              <a:buChar char="-"/>
            </a:pPr>
            <a:r>
              <a:rPr lang="es-ES_tradnl" dirty="0" err="1"/>
              <a:t>Gestion</a:t>
            </a:r>
            <a:r>
              <a:rPr lang="es-ES_tradnl" dirty="0"/>
              <a:t> del DR traspasándolo por completo o parcialmente a sus clientes </a:t>
            </a:r>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5</a:t>
            </a:fld>
            <a:endParaRPr lang="es-ES_tradnl"/>
          </a:p>
        </p:txBody>
      </p:sp>
    </p:spTree>
    <p:extLst>
      <p:ext uri="{BB962C8B-B14F-4D97-AF65-F5344CB8AC3E}">
        <p14:creationId xmlns:p14="http://schemas.microsoft.com/office/powerpoint/2010/main" val="3892891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6</a:t>
            </a:fld>
            <a:endParaRPr lang="es-ES_tradnl"/>
          </a:p>
        </p:txBody>
      </p:sp>
    </p:spTree>
    <p:extLst>
      <p:ext uri="{BB962C8B-B14F-4D97-AF65-F5344CB8AC3E}">
        <p14:creationId xmlns:p14="http://schemas.microsoft.com/office/powerpoint/2010/main" val="992193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dirty="0" err="1"/>
              <a:t>Resellers</a:t>
            </a:r>
            <a:r>
              <a:rPr lang="es-ES_tradnl" dirty="0"/>
              <a:t>: </a:t>
            </a:r>
          </a:p>
          <a:p>
            <a:r>
              <a:rPr lang="es-ES_tradnl" dirty="0"/>
              <a:t>- Actualmente solo GC, ya que PRIME no lo tenemos permitido</a:t>
            </a:r>
          </a:p>
          <a:p>
            <a:pPr marL="171450" indent="-171450">
              <a:buFontTx/>
              <a:buChar char="-"/>
            </a:pPr>
            <a:r>
              <a:rPr lang="es-ES_tradnl" dirty="0"/>
              <a:t>Max de 4% </a:t>
            </a:r>
          </a:p>
          <a:p>
            <a:pPr marL="171450" indent="-171450">
              <a:buFontTx/>
              <a:buChar char="-"/>
            </a:pPr>
            <a:r>
              <a:rPr lang="es-ES_tradnl" dirty="0" err="1"/>
              <a:t>Gestion</a:t>
            </a:r>
            <a:r>
              <a:rPr lang="es-ES_tradnl" dirty="0"/>
              <a:t> del DR traspasándolo por completo o parcialmente a sus clientes </a:t>
            </a:r>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7</a:t>
            </a:fld>
            <a:endParaRPr lang="es-ES_tradnl"/>
          </a:p>
        </p:txBody>
      </p:sp>
    </p:spTree>
    <p:extLst>
      <p:ext uri="{BB962C8B-B14F-4D97-AF65-F5344CB8AC3E}">
        <p14:creationId xmlns:p14="http://schemas.microsoft.com/office/powerpoint/2010/main" val="4099966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_tradnl" dirty="0" err="1"/>
              <a:t>Resellers</a:t>
            </a:r>
            <a:r>
              <a:rPr lang="es-ES_tradnl" dirty="0"/>
              <a:t>: </a:t>
            </a:r>
          </a:p>
          <a:p>
            <a:r>
              <a:rPr lang="es-ES_tradnl" dirty="0"/>
              <a:t>- Actualmente solo GC, ya que PRIME no lo tenemos permitido</a:t>
            </a:r>
          </a:p>
          <a:p>
            <a:pPr marL="171450" indent="-171450">
              <a:buFontTx/>
              <a:buChar char="-"/>
            </a:pPr>
            <a:r>
              <a:rPr lang="es-ES_tradnl" dirty="0"/>
              <a:t>Max de 4% </a:t>
            </a:r>
          </a:p>
          <a:p>
            <a:pPr marL="171450" indent="-171450">
              <a:buFontTx/>
              <a:buChar char="-"/>
            </a:pPr>
            <a:r>
              <a:rPr lang="es-ES_tradnl" dirty="0" err="1"/>
              <a:t>Gestion</a:t>
            </a:r>
            <a:r>
              <a:rPr lang="es-ES_tradnl" dirty="0"/>
              <a:t> del DR traspasándolo por completo o parcialmente a sus clientes </a:t>
            </a:r>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8</a:t>
            </a:fld>
            <a:endParaRPr lang="es-ES_tradnl"/>
          </a:p>
        </p:txBody>
      </p:sp>
    </p:spTree>
    <p:extLst>
      <p:ext uri="{BB962C8B-B14F-4D97-AF65-F5344CB8AC3E}">
        <p14:creationId xmlns:p14="http://schemas.microsoft.com/office/powerpoint/2010/main" val="3361192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10</a:t>
            </a:fld>
            <a:endParaRPr lang="es-ES_tradnl"/>
          </a:p>
        </p:txBody>
      </p:sp>
    </p:spTree>
    <p:extLst>
      <p:ext uri="{BB962C8B-B14F-4D97-AF65-F5344CB8AC3E}">
        <p14:creationId xmlns:p14="http://schemas.microsoft.com/office/powerpoint/2010/main" val="4239696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11</a:t>
            </a:fld>
            <a:endParaRPr lang="es-ES_tradnl"/>
          </a:p>
        </p:txBody>
      </p:sp>
    </p:spTree>
    <p:extLst>
      <p:ext uri="{BB962C8B-B14F-4D97-AF65-F5344CB8AC3E}">
        <p14:creationId xmlns:p14="http://schemas.microsoft.com/office/powerpoint/2010/main" val="2070233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6517F1-3468-4E06-B43B-9CFF5BD158CF}" type="slidenum">
              <a:rPr lang="es-ES_tradnl" smtClean="0"/>
              <a:t>12</a:t>
            </a:fld>
            <a:endParaRPr lang="es-ES_tradnl"/>
          </a:p>
        </p:txBody>
      </p:sp>
    </p:spTree>
    <p:extLst>
      <p:ext uri="{BB962C8B-B14F-4D97-AF65-F5344CB8AC3E}">
        <p14:creationId xmlns:p14="http://schemas.microsoft.com/office/powerpoint/2010/main" val="1143858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_tradn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_tradnl"/>
          </a:p>
        </p:txBody>
      </p:sp>
      <p:sp>
        <p:nvSpPr>
          <p:cNvPr id="4" name="Date Placeholder 3"/>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2603564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_tradnl"/>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3246687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s-ES_tradn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3870375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8D65-A861-439E-9EE7-DF4A778F2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EE370-A226-471A-8AAE-D4E32C1FAE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88EDAC-89C7-4C04-B8D3-A95AF5B42A92}"/>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6B1AAF67-26B2-45F8-9823-82927FA7E4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5EA4AD-27B4-47DF-9607-AF4A34226CD8}"/>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2948320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3771A-161B-4512-BACD-E23FF9139B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60BDA0-3D38-49B9-8F32-333E1322827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87E8D3-BEC3-4234-A29B-40770183B3DA}"/>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E3A5E60D-DFF5-47FF-9F77-9D0DFBE15C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A932D4-CA4F-41B1-B885-4ABC413E1F10}"/>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2170187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6D139-208B-46C5-9A79-E9B39568E8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D8B6A5-5AE5-4D0D-A81A-22F721D40A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66B277-7CA4-476D-AAF7-02393A77003C}"/>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17034B60-61FF-4EAF-AF9C-E50B248E91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73092B-4E7F-44C6-9ABE-C1B1127C8ACB}"/>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2100999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CD8F3-9E74-486D-817A-80C048BF8B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B8594B-7BF0-4F23-A6E5-0875A9B5E0F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29A997C-3B3C-4F65-8167-869075E6C64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E4D1B48-0C7F-46E2-984F-410637DE21D9}"/>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6" name="Footer Placeholder 5">
            <a:extLst>
              <a:ext uri="{FF2B5EF4-FFF2-40B4-BE49-F238E27FC236}">
                <a16:creationId xmlns:a16="http://schemas.microsoft.com/office/drawing/2014/main" id="{E1F9A790-749A-436F-9AE8-1C32E54408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552628-0BD9-4621-9BB9-6D2BCC1E0B4B}"/>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20096857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3962E-12CA-4A88-8162-2ABF4C08428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C631445-FE6A-46D0-AC63-FD41BD3A5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21372F3-3E75-40BD-B807-517580BF515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2BC2849-5E45-44B4-A342-25F287B8B8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B52BE81-2D92-4807-9384-F7E404EEDE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6AC0FF6-EF2E-4C9C-A02E-A1A13C53B05F}"/>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8" name="Footer Placeholder 7">
            <a:extLst>
              <a:ext uri="{FF2B5EF4-FFF2-40B4-BE49-F238E27FC236}">
                <a16:creationId xmlns:a16="http://schemas.microsoft.com/office/drawing/2014/main" id="{7A433F50-143E-456C-BC26-7D5E81D8F10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3449992-E6F6-42AA-80B8-B75C0EF55968}"/>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673855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1679E-794B-4C66-871A-BB818D203B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5D35B37-1A4C-4538-AA39-D2AC29C39092}"/>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4" name="Footer Placeholder 3">
            <a:extLst>
              <a:ext uri="{FF2B5EF4-FFF2-40B4-BE49-F238E27FC236}">
                <a16:creationId xmlns:a16="http://schemas.microsoft.com/office/drawing/2014/main" id="{EEBF65FC-4B3C-4C40-AB89-3E5863E0E67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4285821-D1DC-4219-ADA4-5233CCB48785}"/>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3314881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7ADB89-630D-421D-B23D-C135D342732D}"/>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3" name="Footer Placeholder 2">
            <a:extLst>
              <a:ext uri="{FF2B5EF4-FFF2-40B4-BE49-F238E27FC236}">
                <a16:creationId xmlns:a16="http://schemas.microsoft.com/office/drawing/2014/main" id="{B2676334-934C-4F8F-98A0-E7E5F4B7A23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8A5CBE0-27A4-4F9C-B09B-A5DC03E94A20}"/>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8242338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575F3-03A1-48FC-9058-7ACC6BD757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C3A8CCC-6D78-47FE-84CC-D8E27B94DA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A56F604-0B32-4BB8-88A9-1EEA9CBF43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90C128-35E6-4E2A-BFE1-AC07DE778EC8}"/>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6" name="Footer Placeholder 5">
            <a:extLst>
              <a:ext uri="{FF2B5EF4-FFF2-40B4-BE49-F238E27FC236}">
                <a16:creationId xmlns:a16="http://schemas.microsoft.com/office/drawing/2014/main" id="{54D1CD76-E771-4C4F-AC9A-91467EC573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036694-13EF-409A-85B6-0BDD50A3213B}"/>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3217365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_tradnl"/>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20379382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D5D66-E199-4F65-B8AB-C74B27C7DB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0C14873-9BC6-4E3C-9F8E-C5F8136385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F22676-1B0D-464D-B206-25462B8D0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9B5401-A42D-4DA1-89F9-8A17A5570E23}"/>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6" name="Footer Placeholder 5">
            <a:extLst>
              <a:ext uri="{FF2B5EF4-FFF2-40B4-BE49-F238E27FC236}">
                <a16:creationId xmlns:a16="http://schemas.microsoft.com/office/drawing/2014/main" id="{328B8D83-8B5E-475C-84E9-3159C56EF7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77B9B1-D670-4BF9-BA29-77989D3D1799}"/>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2369798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B9253-B3C1-4A8C-9121-7A25BECD99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F96D537-6840-406D-9A18-84BA85AB353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8C8BB8-D312-49A3-B6B5-CE5BDDFA2CFF}"/>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B76A9F97-CF62-43FF-8F42-17F315F8AC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EF6873-2804-4E7A-A4BC-484DB4E0716D}"/>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13150656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30EFF5-59CE-44F8-9290-012B2636944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9A24C1-377E-4EF1-A52B-E617B2DBFB9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B5FA73-F984-4BE4-A9A8-8824E59667F5}"/>
              </a:ext>
            </a:extLst>
          </p:cNvPr>
          <p:cNvSpPr>
            <a:spLocks noGrp="1"/>
          </p:cNvSpPr>
          <p:nvPr>
            <p:ph type="dt" sz="half" idx="10"/>
          </p:nvPr>
        </p:nvSpPr>
        <p:spPr/>
        <p:txBody>
          <a:body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94962022-926A-4A7F-BB27-EB9C8EF6F8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3BFA2D-63B0-4DAA-B6B3-751B0EF50F9A}"/>
              </a:ext>
            </a:extLst>
          </p:cNvPr>
          <p:cNvSpPr>
            <a:spLocks noGrp="1"/>
          </p:cNvSpPr>
          <p:nvPr>
            <p:ph type="sldNum" sz="quarter" idx="12"/>
          </p:nvPr>
        </p:nvSpPr>
        <p:spPr/>
        <p:txBody>
          <a:bodyPr/>
          <a:lstStyle/>
          <a:p>
            <a:fld id="{F840D17F-F5DE-443C-A93C-0D21B76353B5}" type="slidenum">
              <a:rPr lang="en-GB" smtClean="0"/>
              <a:t>‹#›</a:t>
            </a:fld>
            <a:endParaRPr lang="en-GB"/>
          </a:p>
        </p:txBody>
      </p:sp>
    </p:spTree>
    <p:extLst>
      <p:ext uri="{BB962C8B-B14F-4D97-AF65-F5344CB8AC3E}">
        <p14:creationId xmlns:p14="http://schemas.microsoft.com/office/powerpoint/2010/main" val="109771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_tradn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1558773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_tradnl"/>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Date Placeholder 4"/>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2885051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s-ES_tradn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7" name="Date Placeholder 6"/>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114342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_tradnl"/>
          </a:p>
        </p:txBody>
      </p:sp>
      <p:sp>
        <p:nvSpPr>
          <p:cNvPr id="3" name="Date Placeholder 2"/>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3239978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2191169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270840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_tradn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199687-9FD1-48BC-BF04-9A22B3801534}" type="datetimeFigureOut">
              <a:rPr lang="es-ES_tradnl" smtClean="0"/>
              <a:t>04/08/2023</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50246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_tradn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99687-9FD1-48BC-BF04-9A22B3801534}" type="datetimeFigureOut">
              <a:rPr lang="es-ES_tradnl" smtClean="0"/>
              <a:t>04/08/2023</a:t>
            </a:fld>
            <a:endParaRPr lang="es-ES_trad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66B4E6-51C0-4203-A487-9FF88EA06549}" type="slidenum">
              <a:rPr lang="es-ES_tradnl" smtClean="0"/>
              <a:t>‹#›</a:t>
            </a:fld>
            <a:endParaRPr lang="es-ES_tradnl"/>
          </a:p>
        </p:txBody>
      </p:sp>
    </p:spTree>
    <p:extLst>
      <p:ext uri="{BB962C8B-B14F-4D97-AF65-F5344CB8AC3E}">
        <p14:creationId xmlns:p14="http://schemas.microsoft.com/office/powerpoint/2010/main" val="1203830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D4211E-DACA-48BA-8265-0D64ABCC02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9158CE-6C9B-4350-ADDC-2F300643F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87C6A0-08BC-4F39-9519-C8871A775D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EB3041-7AD0-430A-B77F-11C69894567D}" type="datetimeFigureOut">
              <a:rPr lang="en-GB" smtClean="0"/>
              <a:t>04/08/2023</a:t>
            </a:fld>
            <a:endParaRPr lang="en-GB"/>
          </a:p>
        </p:txBody>
      </p:sp>
      <p:sp>
        <p:nvSpPr>
          <p:cNvPr id="5" name="Footer Placeholder 4">
            <a:extLst>
              <a:ext uri="{FF2B5EF4-FFF2-40B4-BE49-F238E27FC236}">
                <a16:creationId xmlns:a16="http://schemas.microsoft.com/office/drawing/2014/main" id="{474FE9CD-F2FA-4CAC-8D4E-4AF3538D2A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FE5E41D-8F24-44EC-ACC0-957BA35A9E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0D17F-F5DE-443C-A93C-0D21B76353B5}" type="slidenum">
              <a:rPr lang="en-GB" smtClean="0"/>
              <a:t>‹#›</a:t>
            </a:fld>
            <a:endParaRPr lang="en-GB"/>
          </a:p>
        </p:txBody>
      </p:sp>
    </p:spTree>
    <p:extLst>
      <p:ext uri="{BB962C8B-B14F-4D97-AF65-F5344CB8AC3E}">
        <p14:creationId xmlns:p14="http://schemas.microsoft.com/office/powerpoint/2010/main" val="297906412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hyperlink" Target="mailto:incentives-api@giftcards.amazon.com" TargetMode="Externa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developer.amazon.com/docs/incentives-api/digital-gift-cards.html#required-for-resellers-programid"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amazon.es/-/pt/b/ref=s9_acss_bw_cg_GCBCDTM_md1_w?node=21733988031&amp;pf_rd_m=A1AT7YVPFBWXBL&amp;pf_rd_s=merchandised-search-1&amp;pf_rd_r=NDXD2T242QT0HPYKBQ43&amp;pf_rd_t=101&amp;pf_rd_p=c747da83-bb14-49bb-b300-bfeb9fbc8e0a&amp;pf_rd_i=14235506031" TargetMode="External"/><Relationship Id="rId3" Type="http://schemas.openxmlformats.org/officeDocument/2006/relationships/image" Target="../media/image6.png"/><Relationship Id="rId7" Type="http://schemas.openxmlformats.org/officeDocument/2006/relationships/hyperlink" Target="https://www.amazon.it/b?node=21733986031"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amazon.co.uk/b/ref=s9_acss_bw_cg_GCBCDTM_md1_w?node=21734035031&amp;pf_rd_m=A3P5ROKL5A1OLE&amp;pf_rd_s=merchandised-search-1&amp;pf_rd_r=BTS50KCYRY38QJ6SSFBJ&amp;pf_rd_t=101&amp;pf_rd_p=01d7bb57-6461-4dfd-a3ee-c735ffae99b5&amp;pf_rd_i=14235247031" TargetMode="External"/><Relationship Id="rId5" Type="http://schemas.openxmlformats.org/officeDocument/2006/relationships/hyperlink" Target="https://www.amazon.fr/b?ie=UTF8&amp;node=21733985031" TargetMode="External"/><Relationship Id="rId10" Type="http://schemas.openxmlformats.org/officeDocument/2006/relationships/hyperlink" Target="https://m.media-amazon.com/images/G/09/gift-certificates/corporate/RestritedIndustryList2022MAR.pdf?rw_useCurrentProtocol=1&amp;ref_=amb_link_kVoEqvQrS6-8u4hDRExBmw_4" TargetMode="External"/><Relationship Id="rId4" Type="http://schemas.openxmlformats.org/officeDocument/2006/relationships/hyperlink" Target="https://www.amazon.com/b?ie=UTF8&amp;node=20801039011" TargetMode="External"/><Relationship Id="rId9" Type="http://schemas.openxmlformats.org/officeDocument/2006/relationships/hyperlink" Target="https://www.amazon.de/gp/browse.html?rw_useCurrentProtocol=1&amp;node=21733973031&amp;ref_=OCR_LeftNav_ProhibitedUseCase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developer.amazon.com/docs/incentives-api/onboarding-process.html#launch" TargetMode="External"/><Relationship Id="rId5" Type="http://schemas.openxmlformats.org/officeDocument/2006/relationships/hyperlink" Target="https://www.amazon.com/b/ref=OCR_LeftNav_ServicesOverview?ie=UTF8&amp;node=18773866011&amp;pf_rd_m=ATVPDKIKX0DER&amp;pf_rd_s=merchandised-search-leftnav&amp;pf_rd_r=T2WF8Y9QGZJEBM9KM9AT&amp;pf_rd_r=T2WF8Y9QGZJEBM9KM9AT&amp;pf_rd_t=101&amp;pf_rd_p=936cfb62-ca1d-4ea6-ace4-5f851439f043&amp;pf_rd_p=936cfb62-ca1d-4ea6-ace4-5f851439f043&amp;pf_rd_i=18752598011" TargetMode="External"/><Relationship Id="rId4" Type="http://schemas.openxmlformats.org/officeDocument/2006/relationships/hyperlink" Target="https://www.amazon.com/gp/help/customer/display.html?nodeId=20212096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developer.amazon.com/docs/incentives-api/onboarding-process.html#launch"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developer.amazon.com/docs/incentives-api/gift-codes-errors.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9CD9599-3604-421A-AEC3-15820ED40442}"/>
              </a:ext>
            </a:extLst>
          </p:cNvPr>
          <p:cNvSpPr/>
          <p:nvPr/>
        </p:nvSpPr>
        <p:spPr>
          <a:xfrm>
            <a:off x="0" y="0"/>
            <a:ext cx="12192000" cy="89554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67F5872-6333-40A8-9021-3FA67072F9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1219200"/>
          </a:xfrm>
          <a:prstGeom prst="rect">
            <a:avLst/>
          </a:prstGeom>
        </p:spPr>
      </p:pic>
      <p:sp>
        <p:nvSpPr>
          <p:cNvPr id="9" name="Title 8">
            <a:extLst>
              <a:ext uri="{FF2B5EF4-FFF2-40B4-BE49-F238E27FC236}">
                <a16:creationId xmlns:a16="http://schemas.microsoft.com/office/drawing/2014/main" id="{D6B4719C-9A03-4F2B-BB34-7792A17FFE92}"/>
              </a:ext>
            </a:extLst>
          </p:cNvPr>
          <p:cNvSpPr>
            <a:spLocks noGrp="1"/>
          </p:cNvSpPr>
          <p:nvPr>
            <p:ph type="ctrTitle"/>
          </p:nvPr>
        </p:nvSpPr>
        <p:spPr>
          <a:xfrm>
            <a:off x="1524000" y="1122363"/>
            <a:ext cx="9144000" cy="2156021"/>
          </a:xfrm>
        </p:spPr>
        <p:txBody>
          <a:bodyPr/>
          <a:lstStyle/>
          <a:p>
            <a:r>
              <a:rPr lang="en-GB" b="1" dirty="0">
                <a:solidFill>
                  <a:schemeClr val="bg1"/>
                </a:solidFill>
              </a:rPr>
              <a:t>Reseller Tracking</a:t>
            </a:r>
          </a:p>
        </p:txBody>
      </p:sp>
      <p:sp>
        <p:nvSpPr>
          <p:cNvPr id="13" name="Subtitle 12">
            <a:extLst>
              <a:ext uri="{FF2B5EF4-FFF2-40B4-BE49-F238E27FC236}">
                <a16:creationId xmlns:a16="http://schemas.microsoft.com/office/drawing/2014/main" id="{946FDCEC-D138-4FF0-BACB-A5C414CC42DF}"/>
              </a:ext>
            </a:extLst>
          </p:cNvPr>
          <p:cNvSpPr>
            <a:spLocks noGrp="1"/>
          </p:cNvSpPr>
          <p:nvPr>
            <p:ph type="subTitle" idx="1"/>
          </p:nvPr>
        </p:nvSpPr>
        <p:spPr>
          <a:xfrm>
            <a:off x="1524000" y="3165810"/>
            <a:ext cx="9144000" cy="1655762"/>
          </a:xfrm>
        </p:spPr>
        <p:txBody>
          <a:bodyPr>
            <a:normAutofit/>
          </a:bodyPr>
          <a:lstStyle/>
          <a:p>
            <a:endParaRPr lang="en-GB" b="1" i="1" dirty="0">
              <a:solidFill>
                <a:schemeClr val="bg1"/>
              </a:solidFill>
            </a:endParaRPr>
          </a:p>
          <a:p>
            <a:r>
              <a:rPr lang="en-US" b="1" dirty="0">
                <a:solidFill>
                  <a:schemeClr val="bg1"/>
                </a:solidFill>
              </a:rPr>
              <a:t>Guidelines </a:t>
            </a:r>
            <a:r>
              <a:rPr lang="es-ES_tradnl" b="1" dirty="0" err="1">
                <a:solidFill>
                  <a:schemeClr val="bg1"/>
                </a:solidFill>
              </a:rPr>
              <a:t>for</a:t>
            </a:r>
            <a:r>
              <a:rPr lang="es-ES_tradnl" b="1" dirty="0">
                <a:solidFill>
                  <a:schemeClr val="bg1"/>
                </a:solidFill>
              </a:rPr>
              <a:t> </a:t>
            </a:r>
            <a:r>
              <a:rPr lang="es-ES_tradnl" b="1" dirty="0" err="1">
                <a:solidFill>
                  <a:schemeClr val="bg1"/>
                </a:solidFill>
              </a:rPr>
              <a:t>Resellers</a:t>
            </a:r>
            <a:r>
              <a:rPr lang="es-ES_tradnl" b="1" dirty="0">
                <a:solidFill>
                  <a:schemeClr val="bg1"/>
                </a:solidFill>
              </a:rPr>
              <a:t> to </a:t>
            </a:r>
            <a:r>
              <a:rPr lang="es-ES_tradnl" b="1" dirty="0" err="1">
                <a:solidFill>
                  <a:schemeClr val="bg1"/>
                </a:solidFill>
              </a:rPr>
              <a:t>onboard</a:t>
            </a:r>
            <a:r>
              <a:rPr lang="es-ES_tradnl" b="1" dirty="0">
                <a:solidFill>
                  <a:schemeClr val="bg1"/>
                </a:solidFill>
              </a:rPr>
              <a:t> </a:t>
            </a:r>
            <a:r>
              <a:rPr lang="es-ES_tradnl" b="1" dirty="0" err="1">
                <a:solidFill>
                  <a:schemeClr val="bg1"/>
                </a:solidFill>
              </a:rPr>
              <a:t>clients</a:t>
            </a:r>
            <a:r>
              <a:rPr lang="es-ES_tradnl" b="1" dirty="0">
                <a:solidFill>
                  <a:schemeClr val="bg1"/>
                </a:solidFill>
              </a:rPr>
              <a:t> </a:t>
            </a:r>
            <a:r>
              <a:rPr lang="es-ES_tradnl" b="1" dirty="0" err="1">
                <a:solidFill>
                  <a:schemeClr val="bg1"/>
                </a:solidFill>
              </a:rPr>
              <a:t>through</a:t>
            </a:r>
            <a:r>
              <a:rPr lang="es-ES_tradnl" b="1" dirty="0">
                <a:solidFill>
                  <a:schemeClr val="bg1"/>
                </a:solidFill>
              </a:rPr>
              <a:t> </a:t>
            </a:r>
            <a:r>
              <a:rPr lang="es-ES_tradnl" b="1" dirty="0" err="1">
                <a:solidFill>
                  <a:schemeClr val="bg1"/>
                </a:solidFill>
              </a:rPr>
              <a:t>our</a:t>
            </a:r>
            <a:r>
              <a:rPr lang="es-ES_tradnl" b="1" dirty="0">
                <a:solidFill>
                  <a:schemeClr val="bg1"/>
                </a:solidFill>
              </a:rPr>
              <a:t> API</a:t>
            </a:r>
            <a:endParaRPr lang="en-GB" b="1" i="1" dirty="0">
              <a:solidFill>
                <a:schemeClr val="bg1"/>
              </a:solidFill>
            </a:endParaRPr>
          </a:p>
          <a:p>
            <a:endParaRPr lang="en-GB" b="1" i="1" dirty="0">
              <a:solidFill>
                <a:schemeClr val="bg1"/>
              </a:solidFill>
            </a:endParaRPr>
          </a:p>
        </p:txBody>
      </p:sp>
      <p:grpSp>
        <p:nvGrpSpPr>
          <p:cNvPr id="62" name="Group 61">
            <a:extLst>
              <a:ext uri="{FF2B5EF4-FFF2-40B4-BE49-F238E27FC236}">
                <a16:creationId xmlns:a16="http://schemas.microsoft.com/office/drawing/2014/main" id="{0961912C-4553-453E-A091-B983A6809D89}"/>
              </a:ext>
            </a:extLst>
          </p:cNvPr>
          <p:cNvGrpSpPr/>
          <p:nvPr/>
        </p:nvGrpSpPr>
        <p:grpSpPr>
          <a:xfrm>
            <a:off x="4116443" y="4118701"/>
            <a:ext cx="2711111" cy="2212586"/>
            <a:chOff x="4340475" y="4278404"/>
            <a:chExt cx="3289848" cy="2684901"/>
          </a:xfrm>
        </p:grpSpPr>
        <p:pic>
          <p:nvPicPr>
            <p:cNvPr id="10" name="Picture 9">
              <a:extLst>
                <a:ext uri="{FF2B5EF4-FFF2-40B4-BE49-F238E27FC236}">
                  <a16:creationId xmlns:a16="http://schemas.microsoft.com/office/drawing/2014/main" id="{A1C97AF8-94FE-49BB-952F-8778093EB8C6}"/>
                </a:ext>
              </a:extLst>
            </p:cNvPr>
            <p:cNvPicPr>
              <a:picLocks noChangeAspect="1"/>
            </p:cNvPicPr>
            <p:nvPr/>
          </p:nvPicPr>
          <p:blipFill rotWithShape="1">
            <a:blip r:embed="rId3" cstate="print">
              <a:extLst>
                <a:ext uri="{BEBA8EAE-BF5A-486C-A8C5-ECC9F3942E4B}">
                  <a14:imgProps xmlns:a14="http://schemas.microsoft.com/office/drawing/2010/main">
                    <a14:imgLayer r:embed="rId4">
                      <a14:imgEffect>
                        <a14:backgroundRemoval t="21671" b="35893" l="9881" r="33074">
                          <a14:foregroundMark x1="16137" y1="34073" x2="16137" y2="34073"/>
                          <a14:foregroundMark x1="29994" y1="33353" x2="29994" y2="33353"/>
                        </a14:backgroundRemoval>
                      </a14:imgEffect>
                    </a14:imgLayer>
                  </a14:imgProps>
                </a:ext>
                <a:ext uri="{28A0092B-C50C-407E-A947-70E740481C1C}">
                  <a14:useLocalDpi xmlns:a14="http://schemas.microsoft.com/office/drawing/2010/main" val="0"/>
                </a:ext>
              </a:extLst>
            </a:blip>
            <a:srcRect l="6982" t="19893" r="64027" b="62329"/>
            <a:stretch/>
          </p:blipFill>
          <p:spPr>
            <a:xfrm>
              <a:off x="5025005" y="5041782"/>
              <a:ext cx="1988192" cy="1219201"/>
            </a:xfrm>
            <a:prstGeom prst="rect">
              <a:avLst/>
            </a:prstGeom>
          </p:spPr>
        </p:pic>
        <p:pic>
          <p:nvPicPr>
            <p:cNvPr id="12" name="Picture 11">
              <a:extLst>
                <a:ext uri="{FF2B5EF4-FFF2-40B4-BE49-F238E27FC236}">
                  <a16:creationId xmlns:a16="http://schemas.microsoft.com/office/drawing/2014/main" id="{9FA52EEC-9E0C-41F5-9209-3512ECCF432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77502" y="5116271"/>
              <a:ext cx="983121" cy="619366"/>
            </a:xfrm>
            <a:prstGeom prst="rect">
              <a:avLst/>
            </a:prstGeom>
            <a:effectLst>
              <a:outerShdw blurRad="50800" dist="38100" dir="2700000" algn="tl" rotWithShape="0">
                <a:prstClr val="black">
                  <a:alpha val="40000"/>
                </a:prstClr>
              </a:outerShdw>
            </a:effectLst>
          </p:spPr>
        </p:pic>
        <p:cxnSp>
          <p:nvCxnSpPr>
            <p:cNvPr id="19" name="Straight Connector 18">
              <a:extLst>
                <a:ext uri="{FF2B5EF4-FFF2-40B4-BE49-F238E27FC236}">
                  <a16:creationId xmlns:a16="http://schemas.microsoft.com/office/drawing/2014/main" id="{57068845-1021-4771-9AA7-774A662A915D}"/>
                </a:ext>
              </a:extLst>
            </p:cNvPr>
            <p:cNvCxnSpPr>
              <a:cxnSpLocks/>
            </p:cNvCxnSpPr>
            <p:nvPr/>
          </p:nvCxnSpPr>
          <p:spPr>
            <a:xfrm flipH="1" flipV="1">
              <a:off x="4902359" y="5217203"/>
              <a:ext cx="309762" cy="66237"/>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FECEACC-60B1-4F1D-AA74-7F4EF4CEF4C2}"/>
                </a:ext>
              </a:extLst>
            </p:cNvPr>
            <p:cNvCxnSpPr>
              <a:cxnSpLocks/>
            </p:cNvCxnSpPr>
            <p:nvPr/>
          </p:nvCxnSpPr>
          <p:spPr>
            <a:xfrm flipV="1">
              <a:off x="5894474" y="4821572"/>
              <a:ext cx="0" cy="257455"/>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8A16E89-BB92-4CC4-819C-828EF284DD97}"/>
                </a:ext>
              </a:extLst>
            </p:cNvPr>
            <p:cNvCxnSpPr>
              <a:cxnSpLocks/>
            </p:cNvCxnSpPr>
            <p:nvPr/>
          </p:nvCxnSpPr>
          <p:spPr>
            <a:xfrm flipH="1">
              <a:off x="4978825" y="5922046"/>
              <a:ext cx="334168" cy="102634"/>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pic>
          <p:nvPicPr>
            <p:cNvPr id="38" name="Graphic 37" descr="Marker">
              <a:extLst>
                <a:ext uri="{FF2B5EF4-FFF2-40B4-BE49-F238E27FC236}">
                  <a16:creationId xmlns:a16="http://schemas.microsoft.com/office/drawing/2014/main" id="{62F9E31B-7C5D-4AE3-98B5-A6E7D4370A5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908800" y="4951731"/>
              <a:ext cx="496504" cy="496504"/>
            </a:xfrm>
            <a:prstGeom prst="rect">
              <a:avLst/>
            </a:prstGeom>
          </p:spPr>
        </p:pic>
        <p:pic>
          <p:nvPicPr>
            <p:cNvPr id="39" name="Graphic 38" descr="Marker">
              <a:extLst>
                <a:ext uri="{FF2B5EF4-FFF2-40B4-BE49-F238E27FC236}">
                  <a16:creationId xmlns:a16="http://schemas.microsoft.com/office/drawing/2014/main" id="{0C23E1BC-5F40-43C3-A4DB-50DD678B6900}"/>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68505" y="5562862"/>
              <a:ext cx="461818" cy="461818"/>
            </a:xfrm>
            <a:prstGeom prst="rect">
              <a:avLst/>
            </a:prstGeom>
          </p:spPr>
        </p:pic>
        <p:pic>
          <p:nvPicPr>
            <p:cNvPr id="40" name="Graphic 39" descr="Marker">
              <a:extLst>
                <a:ext uri="{FF2B5EF4-FFF2-40B4-BE49-F238E27FC236}">
                  <a16:creationId xmlns:a16="http://schemas.microsoft.com/office/drawing/2014/main" id="{C7D26148-C55E-4C33-9DD7-26D6A98D134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46222" y="4278404"/>
              <a:ext cx="496504" cy="496504"/>
            </a:xfrm>
            <a:prstGeom prst="rect">
              <a:avLst/>
            </a:prstGeom>
          </p:spPr>
        </p:pic>
        <p:cxnSp>
          <p:nvCxnSpPr>
            <p:cNvPr id="46" name="Straight Connector 45">
              <a:extLst>
                <a:ext uri="{FF2B5EF4-FFF2-40B4-BE49-F238E27FC236}">
                  <a16:creationId xmlns:a16="http://schemas.microsoft.com/office/drawing/2014/main" id="{C1E1E0F7-7216-46F2-A4E3-A4DB073063E0}"/>
                </a:ext>
              </a:extLst>
            </p:cNvPr>
            <p:cNvCxnSpPr>
              <a:cxnSpLocks/>
            </p:cNvCxnSpPr>
            <p:nvPr/>
          </p:nvCxnSpPr>
          <p:spPr>
            <a:xfrm flipV="1">
              <a:off x="6684183" y="5283438"/>
              <a:ext cx="224617" cy="169901"/>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E7054E4-30E5-417D-ACFB-A41900EB06E9}"/>
                </a:ext>
              </a:extLst>
            </p:cNvPr>
            <p:cNvCxnSpPr>
              <a:cxnSpLocks/>
            </p:cNvCxnSpPr>
            <p:nvPr/>
          </p:nvCxnSpPr>
          <p:spPr>
            <a:xfrm flipV="1">
              <a:off x="6876920" y="5831750"/>
              <a:ext cx="253172" cy="1"/>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pic>
          <p:nvPicPr>
            <p:cNvPr id="52" name="Graphic 51" descr="Marker">
              <a:extLst>
                <a:ext uri="{FF2B5EF4-FFF2-40B4-BE49-F238E27FC236}">
                  <a16:creationId xmlns:a16="http://schemas.microsoft.com/office/drawing/2014/main" id="{9F258051-9E8A-4B17-B549-F7C9B5BCA4D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340475" y="4929451"/>
              <a:ext cx="496504" cy="496504"/>
            </a:xfrm>
            <a:prstGeom prst="rect">
              <a:avLst/>
            </a:prstGeom>
          </p:spPr>
        </p:pic>
        <p:pic>
          <p:nvPicPr>
            <p:cNvPr id="54" name="Graphic 53" descr="Marker">
              <a:extLst>
                <a:ext uri="{FF2B5EF4-FFF2-40B4-BE49-F238E27FC236}">
                  <a16:creationId xmlns:a16="http://schemas.microsoft.com/office/drawing/2014/main" id="{6682167F-4205-48A2-B18E-F5996B4D396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533861" y="5854530"/>
              <a:ext cx="496504" cy="496504"/>
            </a:xfrm>
            <a:prstGeom prst="rect">
              <a:avLst/>
            </a:prstGeom>
          </p:spPr>
        </p:pic>
        <p:cxnSp>
          <p:nvCxnSpPr>
            <p:cNvPr id="55" name="Straight Connector 54">
              <a:extLst>
                <a:ext uri="{FF2B5EF4-FFF2-40B4-BE49-F238E27FC236}">
                  <a16:creationId xmlns:a16="http://schemas.microsoft.com/office/drawing/2014/main" id="{830D568D-5E16-412E-9F7E-6611AA8F7B08}"/>
                </a:ext>
              </a:extLst>
            </p:cNvPr>
            <p:cNvCxnSpPr>
              <a:cxnSpLocks/>
            </p:cNvCxnSpPr>
            <p:nvPr/>
          </p:nvCxnSpPr>
          <p:spPr>
            <a:xfrm>
              <a:off x="6502400" y="6102501"/>
              <a:ext cx="0" cy="279825"/>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3CD204D8-96C9-4FE0-B374-FDF578D9C90D}"/>
                </a:ext>
              </a:extLst>
            </p:cNvPr>
            <p:cNvCxnSpPr>
              <a:cxnSpLocks/>
            </p:cNvCxnSpPr>
            <p:nvPr/>
          </p:nvCxnSpPr>
          <p:spPr>
            <a:xfrm>
              <a:off x="5769062" y="6121070"/>
              <a:ext cx="0" cy="279825"/>
            </a:xfrm>
            <a:prstGeom prst="line">
              <a:avLst/>
            </a:prstGeom>
            <a:ln w="28575">
              <a:solidFill>
                <a:schemeClr val="bg1"/>
              </a:solidFill>
              <a:round/>
              <a:tailEnd type="oval"/>
            </a:ln>
          </p:spPr>
          <p:style>
            <a:lnRef idx="1">
              <a:schemeClr val="accent1"/>
            </a:lnRef>
            <a:fillRef idx="0">
              <a:schemeClr val="accent1"/>
            </a:fillRef>
            <a:effectRef idx="0">
              <a:schemeClr val="accent1"/>
            </a:effectRef>
            <a:fontRef idx="minor">
              <a:schemeClr val="tx1"/>
            </a:fontRef>
          </p:style>
        </p:cxnSp>
        <p:pic>
          <p:nvPicPr>
            <p:cNvPr id="60" name="Graphic 59" descr="Marker">
              <a:extLst>
                <a:ext uri="{FF2B5EF4-FFF2-40B4-BE49-F238E27FC236}">
                  <a16:creationId xmlns:a16="http://schemas.microsoft.com/office/drawing/2014/main" id="{15815B72-D0F3-4DA0-BEAF-6EB474901C1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20810" y="6443921"/>
              <a:ext cx="496504" cy="496504"/>
            </a:xfrm>
            <a:prstGeom prst="rect">
              <a:avLst/>
            </a:prstGeom>
          </p:spPr>
        </p:pic>
        <p:pic>
          <p:nvPicPr>
            <p:cNvPr id="61" name="Graphic 60" descr="Marker">
              <a:extLst>
                <a:ext uri="{FF2B5EF4-FFF2-40B4-BE49-F238E27FC236}">
                  <a16:creationId xmlns:a16="http://schemas.microsoft.com/office/drawing/2014/main" id="{F40F2431-DDC5-4C46-896F-7CACE685B8F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60623" y="6466801"/>
              <a:ext cx="496504" cy="496504"/>
            </a:xfrm>
            <a:prstGeom prst="rect">
              <a:avLst/>
            </a:prstGeom>
          </p:spPr>
        </p:pic>
      </p:grpSp>
    </p:spTree>
    <p:extLst>
      <p:ext uri="{BB962C8B-B14F-4D97-AF65-F5344CB8AC3E}">
        <p14:creationId xmlns:p14="http://schemas.microsoft.com/office/powerpoint/2010/main" val="2947823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13" name="Text Placeholder 1">
            <a:extLst>
              <a:ext uri="{FF2B5EF4-FFF2-40B4-BE49-F238E27FC236}">
                <a16:creationId xmlns:a16="http://schemas.microsoft.com/office/drawing/2014/main" id="{6E1678F8-E69E-4529-85CC-AAC6734EB707}"/>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14" name="Rectangle 13">
            <a:extLst>
              <a:ext uri="{FF2B5EF4-FFF2-40B4-BE49-F238E27FC236}">
                <a16:creationId xmlns:a16="http://schemas.microsoft.com/office/drawing/2014/main" id="{EC60B917-7DE3-43EC-AD51-34F27CE43318}"/>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client request form</a:t>
            </a:r>
            <a:endParaRPr lang="en-US" sz="1050" b="1" dirty="0">
              <a:solidFill>
                <a:srgbClr val="FF0000"/>
              </a:solidFill>
              <a:highlight>
                <a:srgbClr val="FFFF00"/>
              </a:highlight>
            </a:endParaRPr>
          </a:p>
        </p:txBody>
      </p:sp>
      <p:pic>
        <p:nvPicPr>
          <p:cNvPr id="10" name="Picture 9">
            <a:extLst>
              <a:ext uri="{FF2B5EF4-FFF2-40B4-BE49-F238E27FC236}">
                <a16:creationId xmlns:a16="http://schemas.microsoft.com/office/drawing/2014/main" id="{74722133-4CE9-4E69-BD9E-7C8B4CC2FD8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5894" y="1384640"/>
            <a:ext cx="4470584" cy="5385437"/>
          </a:xfrm>
          <a:prstGeom prst="rect">
            <a:avLst/>
          </a:prstGeom>
          <a:ln>
            <a:noFill/>
          </a:ln>
          <a:effectLst>
            <a:outerShdw blurRad="292100" dist="139700" dir="2700000" algn="tl" rotWithShape="0">
              <a:srgbClr val="333333">
                <a:alpha val="65000"/>
              </a:srgbClr>
            </a:outerShdw>
          </a:effectLst>
        </p:spPr>
      </p:pic>
      <p:sp>
        <p:nvSpPr>
          <p:cNvPr id="3" name="TextBox 2">
            <a:extLst>
              <a:ext uri="{FF2B5EF4-FFF2-40B4-BE49-F238E27FC236}">
                <a16:creationId xmlns:a16="http://schemas.microsoft.com/office/drawing/2014/main" id="{5FAE9256-205A-43DD-8DBA-724250C976F3}"/>
              </a:ext>
            </a:extLst>
          </p:cNvPr>
          <p:cNvSpPr txBox="1"/>
          <p:nvPr/>
        </p:nvSpPr>
        <p:spPr>
          <a:xfrm>
            <a:off x="7591865" y="1384640"/>
            <a:ext cx="642424" cy="126609"/>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184871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9" name="Text Placeholder 1">
            <a:extLst>
              <a:ext uri="{FF2B5EF4-FFF2-40B4-BE49-F238E27FC236}">
                <a16:creationId xmlns:a16="http://schemas.microsoft.com/office/drawing/2014/main" id="{5D682663-3D8B-491C-A861-8259ED0D0860}"/>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10" name="Rectangle 9">
            <a:extLst>
              <a:ext uri="{FF2B5EF4-FFF2-40B4-BE49-F238E27FC236}">
                <a16:creationId xmlns:a16="http://schemas.microsoft.com/office/drawing/2014/main" id="{2EB81E5A-7DC9-44AF-8A1B-34DF9F16F4C5}"/>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current list of your client requests and </a:t>
            </a:r>
            <a:r>
              <a:rPr lang="de-DE" sz="2800" b="1">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their status</a:t>
            </a:r>
            <a:endParaRPr lang="en-US" sz="1050" b="1" dirty="0">
              <a:solidFill>
                <a:srgbClr val="FF9900"/>
              </a:solidFill>
            </a:endParaRPr>
          </a:p>
        </p:txBody>
      </p:sp>
      <p:pic>
        <p:nvPicPr>
          <p:cNvPr id="5" name="Picture 4">
            <a:extLst>
              <a:ext uri="{FF2B5EF4-FFF2-40B4-BE49-F238E27FC236}">
                <a16:creationId xmlns:a16="http://schemas.microsoft.com/office/drawing/2014/main" id="{A679CD24-43D7-460A-9CCF-61FC76656538}"/>
              </a:ext>
            </a:extLst>
          </p:cNvPr>
          <p:cNvPicPr>
            <a:picLocks noChangeAspect="1"/>
          </p:cNvPicPr>
          <p:nvPr/>
        </p:nvPicPr>
        <p:blipFill>
          <a:blip r:embed="rId4"/>
          <a:stretch>
            <a:fillRect/>
          </a:stretch>
        </p:blipFill>
        <p:spPr>
          <a:xfrm>
            <a:off x="494484" y="1878320"/>
            <a:ext cx="10876807" cy="4216753"/>
          </a:xfrm>
          <a:prstGeom prst="rect">
            <a:avLst/>
          </a:prstGeom>
        </p:spPr>
      </p:pic>
    </p:spTree>
    <p:extLst>
      <p:ext uri="{BB962C8B-B14F-4D97-AF65-F5344CB8AC3E}">
        <p14:creationId xmlns:p14="http://schemas.microsoft.com/office/powerpoint/2010/main" val="2140266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13" name="Text Placeholder 1">
            <a:extLst>
              <a:ext uri="{FF2B5EF4-FFF2-40B4-BE49-F238E27FC236}">
                <a16:creationId xmlns:a16="http://schemas.microsoft.com/office/drawing/2014/main" id="{D4FFF3B9-6F57-44CA-AC63-57F7AAD1B49E}"/>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15" name="Rectangle 14">
            <a:extLst>
              <a:ext uri="{FF2B5EF4-FFF2-40B4-BE49-F238E27FC236}">
                <a16:creationId xmlns:a16="http://schemas.microsoft.com/office/drawing/2014/main" id="{A8A5DFA2-A531-41C9-B5FC-FCB3505AC2AB}"/>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notification of a PID that has been </a:t>
            </a:r>
            <a:r>
              <a:rPr lang="de-DE" sz="2800" b="1" u="sng"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approved </a:t>
            </a:r>
            <a:endParaRPr lang="en-US" sz="1050" b="1" u="sng" dirty="0">
              <a:solidFill>
                <a:srgbClr val="FF0000"/>
              </a:solidFill>
              <a:highlight>
                <a:srgbClr val="FFFF00"/>
              </a:highlight>
            </a:endParaRPr>
          </a:p>
        </p:txBody>
      </p:sp>
      <p:pic>
        <p:nvPicPr>
          <p:cNvPr id="11" name="Picture 10">
            <a:extLst>
              <a:ext uri="{FF2B5EF4-FFF2-40B4-BE49-F238E27FC236}">
                <a16:creationId xmlns:a16="http://schemas.microsoft.com/office/drawing/2014/main" id="{52A46B4C-40F7-4191-BEF4-200CD8B8988D}"/>
              </a:ext>
            </a:extLst>
          </p:cNvPr>
          <p:cNvPicPr/>
          <p:nvPr/>
        </p:nvPicPr>
        <p:blipFill>
          <a:blip r:embed="rId4"/>
          <a:stretch>
            <a:fillRect/>
          </a:stretch>
        </p:blipFill>
        <p:spPr>
          <a:xfrm>
            <a:off x="3818009" y="1483132"/>
            <a:ext cx="4458481" cy="5318941"/>
          </a:xfrm>
          <a:prstGeom prst="rect">
            <a:avLst/>
          </a:prstGeom>
          <a:ln>
            <a:noFill/>
          </a:ln>
          <a:effectLst>
            <a:outerShdw blurRad="292100" dist="139700" dir="2700000" algn="tl" rotWithShape="0">
              <a:srgbClr val="333333">
                <a:alpha val="65000"/>
              </a:srgbClr>
            </a:outerShdw>
          </a:effectLst>
        </p:spPr>
      </p:pic>
      <p:sp>
        <p:nvSpPr>
          <p:cNvPr id="2" name="TextBox 1">
            <a:extLst>
              <a:ext uri="{FF2B5EF4-FFF2-40B4-BE49-F238E27FC236}">
                <a16:creationId xmlns:a16="http://schemas.microsoft.com/office/drawing/2014/main" id="{E58015DC-63F1-45FD-BA14-9040E8AC4563}"/>
              </a:ext>
            </a:extLst>
          </p:cNvPr>
          <p:cNvSpPr txBox="1"/>
          <p:nvPr/>
        </p:nvSpPr>
        <p:spPr>
          <a:xfrm>
            <a:off x="4067300" y="2052158"/>
            <a:ext cx="928468" cy="201637"/>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801459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13" name="Text Placeholder 1">
            <a:extLst>
              <a:ext uri="{FF2B5EF4-FFF2-40B4-BE49-F238E27FC236}">
                <a16:creationId xmlns:a16="http://schemas.microsoft.com/office/drawing/2014/main" id="{D4FFF3B9-6F57-44CA-AC63-57F7AAD1B49E}"/>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14" name="Rectangle 13">
            <a:extLst>
              <a:ext uri="{FF2B5EF4-FFF2-40B4-BE49-F238E27FC236}">
                <a16:creationId xmlns:a16="http://schemas.microsoft.com/office/drawing/2014/main" id="{37945788-9471-46DC-956E-9425D8805A46}"/>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notification of a PID that </a:t>
            </a:r>
            <a:r>
              <a:rPr lang="de-DE" sz="2800" b="1" u="sng"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needs further review</a:t>
            </a:r>
            <a:endParaRPr lang="en-US" sz="1050" b="1" u="sng" dirty="0">
              <a:solidFill>
                <a:srgbClr val="FF9900"/>
              </a:solidFill>
            </a:endParaRPr>
          </a:p>
        </p:txBody>
      </p:sp>
      <p:pic>
        <p:nvPicPr>
          <p:cNvPr id="12" name="Picture 11">
            <a:extLst>
              <a:ext uri="{FF2B5EF4-FFF2-40B4-BE49-F238E27FC236}">
                <a16:creationId xmlns:a16="http://schemas.microsoft.com/office/drawing/2014/main" id="{B62EFA1E-70EF-4D96-A3F7-39597A423450}"/>
              </a:ext>
            </a:extLst>
          </p:cNvPr>
          <p:cNvPicPr/>
          <p:nvPr/>
        </p:nvPicPr>
        <p:blipFill>
          <a:blip r:embed="rId4"/>
          <a:stretch>
            <a:fillRect/>
          </a:stretch>
        </p:blipFill>
        <p:spPr>
          <a:xfrm>
            <a:off x="3818010" y="1483132"/>
            <a:ext cx="4458482" cy="5318941"/>
          </a:xfrm>
          <a:prstGeom prst="rect">
            <a:avLst/>
          </a:prstGeom>
          <a:ln>
            <a:noFill/>
          </a:ln>
          <a:effectLst>
            <a:outerShdw blurRad="292100" dist="139700" dir="2700000" algn="tl" rotWithShape="0">
              <a:srgbClr val="333333">
                <a:alpha val="65000"/>
              </a:srgbClr>
            </a:outerShdw>
          </a:effectLst>
        </p:spPr>
      </p:pic>
      <p:sp>
        <p:nvSpPr>
          <p:cNvPr id="2" name="TextBox 1">
            <a:extLst>
              <a:ext uri="{FF2B5EF4-FFF2-40B4-BE49-F238E27FC236}">
                <a16:creationId xmlns:a16="http://schemas.microsoft.com/office/drawing/2014/main" id="{C53B8AE0-547A-4DC6-84B9-EECB5E4BB367}"/>
              </a:ext>
            </a:extLst>
          </p:cNvPr>
          <p:cNvSpPr txBox="1"/>
          <p:nvPr/>
        </p:nvSpPr>
        <p:spPr>
          <a:xfrm>
            <a:off x="4028049" y="2147668"/>
            <a:ext cx="1181688" cy="220394"/>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4196490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13" name="Text Placeholder 1">
            <a:extLst>
              <a:ext uri="{FF2B5EF4-FFF2-40B4-BE49-F238E27FC236}">
                <a16:creationId xmlns:a16="http://schemas.microsoft.com/office/drawing/2014/main" id="{D4FFF3B9-6F57-44CA-AC63-57F7AAD1B49E}"/>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12" name="Rectangle 11">
            <a:extLst>
              <a:ext uri="{FF2B5EF4-FFF2-40B4-BE49-F238E27FC236}">
                <a16:creationId xmlns:a16="http://schemas.microsoft.com/office/drawing/2014/main" id="{4AFDA3BB-467A-45BF-B182-08554D0A67DA}"/>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notification of a PID that has been </a:t>
            </a:r>
            <a:r>
              <a:rPr lang="de-DE" sz="2800" b="1" u="sng"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rejected</a:t>
            </a:r>
            <a:endParaRPr lang="en-US" sz="1050" b="1" u="sng" dirty="0">
              <a:solidFill>
                <a:srgbClr val="FF9900"/>
              </a:solidFill>
            </a:endParaRPr>
          </a:p>
        </p:txBody>
      </p:sp>
      <p:pic>
        <p:nvPicPr>
          <p:cNvPr id="15" name="Picture 14">
            <a:extLst>
              <a:ext uri="{FF2B5EF4-FFF2-40B4-BE49-F238E27FC236}">
                <a16:creationId xmlns:a16="http://schemas.microsoft.com/office/drawing/2014/main" id="{D62BF97F-FC5F-4C70-9E9D-F4FA9AACB781}"/>
              </a:ext>
            </a:extLst>
          </p:cNvPr>
          <p:cNvPicPr/>
          <p:nvPr/>
        </p:nvPicPr>
        <p:blipFill rotWithShape="1">
          <a:blip r:embed="rId4"/>
          <a:srcRect t="3800"/>
          <a:stretch/>
        </p:blipFill>
        <p:spPr bwMode="auto">
          <a:xfrm>
            <a:off x="3818010" y="1483133"/>
            <a:ext cx="4458482" cy="5318940"/>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
        <p:nvSpPr>
          <p:cNvPr id="2" name="TextBox 1">
            <a:extLst>
              <a:ext uri="{FF2B5EF4-FFF2-40B4-BE49-F238E27FC236}">
                <a16:creationId xmlns:a16="http://schemas.microsoft.com/office/drawing/2014/main" id="{D055CC55-DC68-4B24-83F2-808240140767}"/>
              </a:ext>
            </a:extLst>
          </p:cNvPr>
          <p:cNvSpPr txBox="1"/>
          <p:nvPr/>
        </p:nvSpPr>
        <p:spPr>
          <a:xfrm>
            <a:off x="4046806" y="2138290"/>
            <a:ext cx="858129" cy="248529"/>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951646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Have any questions?</a:t>
            </a:r>
            <a:endParaRPr lang="en-US" sz="1100" b="1" dirty="0">
              <a:solidFill>
                <a:srgbClr val="005A95"/>
              </a:solidFill>
            </a:endParaRP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9" name="Text Placeholder 1">
            <a:extLst>
              <a:ext uri="{FF2B5EF4-FFF2-40B4-BE49-F238E27FC236}">
                <a16:creationId xmlns:a16="http://schemas.microsoft.com/office/drawing/2014/main" id="{8D6355E0-2AD9-4E16-9C3D-B1348AA3643B}"/>
              </a:ext>
            </a:extLst>
          </p:cNvPr>
          <p:cNvSpPr txBox="1">
            <a:spLocks/>
          </p:cNvSpPr>
          <p:nvPr/>
        </p:nvSpPr>
        <p:spPr>
          <a:xfrm>
            <a:off x="381253" y="1432645"/>
            <a:ext cx="7835934" cy="1331243"/>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Please contact your Account Manager (AM) for onboading and policy questions </a:t>
            </a:r>
            <a:endParaRPr lang="en-US" b="1" dirty="0">
              <a:solidFill>
                <a:srgbClr val="005A95"/>
              </a:solidFill>
            </a:endParaRPr>
          </a:p>
        </p:txBody>
      </p:sp>
      <p:sp>
        <p:nvSpPr>
          <p:cNvPr id="17" name="Text Placeholder 1">
            <a:extLst>
              <a:ext uri="{FF2B5EF4-FFF2-40B4-BE49-F238E27FC236}">
                <a16:creationId xmlns:a16="http://schemas.microsoft.com/office/drawing/2014/main" id="{44288C23-BF72-4559-AD40-636048512CE3}"/>
              </a:ext>
            </a:extLst>
          </p:cNvPr>
          <p:cNvSpPr txBox="1">
            <a:spLocks/>
          </p:cNvSpPr>
          <p:nvPr/>
        </p:nvSpPr>
        <p:spPr>
          <a:xfrm>
            <a:off x="381253" y="3039947"/>
            <a:ext cx="7223576" cy="288131"/>
          </a:xfrm>
          <a:prstGeom prst="rect">
            <a:avLst/>
          </a:prstGeom>
        </p:spPr>
        <p:txBody>
          <a:bodyPr vert="horz" lIns="68580" tIns="34290" rIns="68580" bIns="3429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24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Please contact our API team for technical issues</a:t>
            </a:r>
          </a:p>
          <a:p>
            <a:pPr marL="0" indent="0">
              <a:buNone/>
            </a:pPr>
            <a:endParaRPr lang="en-US" sz="825" b="1" dirty="0">
              <a:solidFill>
                <a:srgbClr val="005A95"/>
              </a:solidFill>
            </a:endParaRPr>
          </a:p>
        </p:txBody>
      </p:sp>
      <p:sp>
        <p:nvSpPr>
          <p:cNvPr id="3" name="Rectangle 2">
            <a:extLst>
              <a:ext uri="{FF2B5EF4-FFF2-40B4-BE49-F238E27FC236}">
                <a16:creationId xmlns:a16="http://schemas.microsoft.com/office/drawing/2014/main" id="{B60F3248-D49B-40FB-A743-352AF0D175E2}"/>
              </a:ext>
            </a:extLst>
          </p:cNvPr>
          <p:cNvSpPr/>
          <p:nvPr/>
        </p:nvSpPr>
        <p:spPr>
          <a:xfrm>
            <a:off x="381253" y="3365903"/>
            <a:ext cx="3746538" cy="646331"/>
          </a:xfrm>
          <a:prstGeom prst="rect">
            <a:avLst/>
          </a:prstGeom>
        </p:spPr>
        <p:txBody>
          <a:bodyPr wrap="none">
            <a:spAutoFit/>
          </a:bodyPr>
          <a:lstStyle/>
          <a:p>
            <a:r>
              <a:rPr lang="en-US" dirty="0">
                <a:hlinkClick r:id="rId3"/>
              </a:rPr>
              <a:t>incentives-api@giftcards.amazon.com</a:t>
            </a:r>
            <a:endParaRPr lang="en-US" dirty="0"/>
          </a:p>
          <a:p>
            <a:endParaRPr lang="en-US" dirty="0"/>
          </a:p>
        </p:txBody>
      </p:sp>
      <p:sp>
        <p:nvSpPr>
          <p:cNvPr id="2" name="TextBox 1">
            <a:extLst>
              <a:ext uri="{FF2B5EF4-FFF2-40B4-BE49-F238E27FC236}">
                <a16:creationId xmlns:a16="http://schemas.microsoft.com/office/drawing/2014/main" id="{F8E7DA40-1E38-4F93-9861-2C07CEF7FF38}"/>
              </a:ext>
            </a:extLst>
          </p:cNvPr>
          <p:cNvSpPr txBox="1"/>
          <p:nvPr/>
        </p:nvSpPr>
        <p:spPr>
          <a:xfrm>
            <a:off x="381253" y="4523777"/>
            <a:ext cx="10470041" cy="738664"/>
          </a:xfrm>
          <a:prstGeom prst="rect">
            <a:avLst/>
          </a:prstGeom>
          <a:noFill/>
        </p:spPr>
        <p:txBody>
          <a:bodyPr wrap="square" rtlCol="0">
            <a:spAutoFit/>
          </a:bodyPr>
          <a:lstStyle/>
          <a:p>
            <a:r>
              <a:rPr lang="en-US" sz="24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Link back to API Technical Documentation</a:t>
            </a:r>
          </a:p>
          <a:p>
            <a:r>
              <a:rPr lang="en-US" dirty="0">
                <a:hlinkClick r:id="rId4"/>
              </a:rPr>
              <a:t>https://developer.amazon.com/docs/incentives-api/digital-gift-cards.html#required-for-resellers-programid</a:t>
            </a:r>
            <a:endParaRPr lang="en-US" dirty="0"/>
          </a:p>
        </p:txBody>
      </p:sp>
    </p:spTree>
    <p:extLst>
      <p:ext uri="{BB962C8B-B14F-4D97-AF65-F5344CB8AC3E}">
        <p14:creationId xmlns:p14="http://schemas.microsoft.com/office/powerpoint/2010/main" val="3457650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Sections</a:t>
            </a:r>
            <a:endParaRPr lang="en-US" sz="1100" b="1" dirty="0">
              <a:solidFill>
                <a:srgbClr val="005A95"/>
              </a:solidFill>
            </a:endParaRP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graphicFrame>
        <p:nvGraphicFramePr>
          <p:cNvPr id="112" name="Tabla 4">
            <a:extLst>
              <a:ext uri="{FF2B5EF4-FFF2-40B4-BE49-F238E27FC236}">
                <a16:creationId xmlns:a16="http://schemas.microsoft.com/office/drawing/2014/main" id="{8C2A24E3-476A-499A-981B-AABF93328810}"/>
              </a:ext>
            </a:extLst>
          </p:cNvPr>
          <p:cNvGraphicFramePr>
            <a:graphicFrameLocks noGrp="1"/>
          </p:cNvGraphicFramePr>
          <p:nvPr>
            <p:extLst>
              <p:ext uri="{D42A27DB-BD31-4B8C-83A1-F6EECF244321}">
                <p14:modId xmlns:p14="http://schemas.microsoft.com/office/powerpoint/2010/main" val="1029874812"/>
              </p:ext>
            </p:extLst>
          </p:nvPr>
        </p:nvGraphicFramePr>
        <p:xfrm>
          <a:off x="640916" y="1197125"/>
          <a:ext cx="10204883" cy="3992196"/>
        </p:xfrm>
        <a:graphic>
          <a:graphicData uri="http://schemas.openxmlformats.org/drawingml/2006/table">
            <a:tbl>
              <a:tblPr firstRow="1" bandRow="1"/>
              <a:tblGrid>
                <a:gridCol w="608667">
                  <a:extLst>
                    <a:ext uri="{9D8B030D-6E8A-4147-A177-3AD203B41FA5}">
                      <a16:colId xmlns:a16="http://schemas.microsoft.com/office/drawing/2014/main" val="158441363"/>
                    </a:ext>
                  </a:extLst>
                </a:gridCol>
                <a:gridCol w="237951">
                  <a:extLst>
                    <a:ext uri="{9D8B030D-6E8A-4147-A177-3AD203B41FA5}">
                      <a16:colId xmlns:a16="http://schemas.microsoft.com/office/drawing/2014/main" val="3224632056"/>
                    </a:ext>
                  </a:extLst>
                </a:gridCol>
                <a:gridCol w="9358265">
                  <a:extLst>
                    <a:ext uri="{9D8B030D-6E8A-4147-A177-3AD203B41FA5}">
                      <a16:colId xmlns:a16="http://schemas.microsoft.com/office/drawing/2014/main" val="2252592239"/>
                    </a:ext>
                  </a:extLst>
                </a:gridCol>
              </a:tblGrid>
              <a:tr h="665366">
                <a:tc>
                  <a:txBody>
                    <a:bodyPr/>
                    <a:lstStyle/>
                    <a:p>
                      <a:pPr marL="0" algn="l" defTabSz="914400" rtl="0" eaLnBrk="1" latinLnBrk="0" hangingPunct="1"/>
                      <a:r>
                        <a:rPr lang="es-ES" sz="1800" b="1" kern="1200" dirty="0">
                          <a:solidFill>
                            <a:schemeClr val="tx1"/>
                          </a:solidFill>
                          <a:latin typeface="+mn-lt"/>
                          <a:ea typeface="+mn-ea"/>
                          <a:cs typeface="+mn-cs"/>
                        </a:rPr>
                        <a:t>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b="1" kern="1200" dirty="0">
                          <a:solidFill>
                            <a:schemeClr val="tx1"/>
                          </a:solidFill>
                          <a:latin typeface="+mn-lt"/>
                          <a:ea typeface="+mn-ea"/>
                          <a:cs typeface="+mn-cs"/>
                        </a:rPr>
                        <a:t>What is a reseller and re-selling?</a:t>
                      </a:r>
                      <a:endParaRPr lang="es-ES" sz="1800" b="1" kern="1200" dirty="0">
                        <a:solidFill>
                          <a:schemeClr val="tx1"/>
                        </a:solidFill>
                        <a:latin typeface="+mn-lt"/>
                        <a:ea typeface="+mn-ea"/>
                        <a:cs typeface="+mn-cs"/>
                      </a:endParaRP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61843821"/>
                  </a:ext>
                </a:extLst>
              </a:tr>
              <a:tr h="665366">
                <a:tc>
                  <a:txBody>
                    <a:bodyPr/>
                    <a:lstStyle/>
                    <a:p>
                      <a:pPr marL="0" algn="l" defTabSz="914400" rtl="0" eaLnBrk="1" latinLnBrk="0" hangingPunct="1"/>
                      <a:r>
                        <a:rPr lang="es-ES" sz="1800" b="1" kern="1200" dirty="0">
                          <a:solidFill>
                            <a:schemeClr val="tx1"/>
                          </a:solidFill>
                          <a:latin typeface="+mn-lt"/>
                          <a:ea typeface="+mn-ea"/>
                          <a:cs typeface="+mn-cs"/>
                        </a:rPr>
                        <a:t>2.</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p>
                      <a:pPr marL="0" algn="l" defTabSz="914400" rtl="0" eaLnBrk="1" latinLnBrk="0" hangingPunct="1"/>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lang="es-ES" sz="1800" b="1" kern="1200" dirty="0" err="1">
                          <a:solidFill>
                            <a:schemeClr val="tx1"/>
                          </a:solidFill>
                          <a:latin typeface="+mn-lt"/>
                          <a:ea typeface="+mn-ea"/>
                          <a:cs typeface="+mn-cs"/>
                        </a:rPr>
                        <a:t>Why</a:t>
                      </a:r>
                      <a:r>
                        <a:rPr lang="es-ES" sz="1800" b="1" kern="1200" dirty="0">
                          <a:solidFill>
                            <a:schemeClr val="tx1"/>
                          </a:solidFill>
                          <a:latin typeface="+mn-lt"/>
                          <a:ea typeface="+mn-ea"/>
                          <a:cs typeface="+mn-cs"/>
                        </a:rPr>
                        <a:t> are </a:t>
                      </a:r>
                      <a:r>
                        <a:rPr lang="es-ES" sz="1800" b="1" kern="1200" dirty="0" err="1">
                          <a:solidFill>
                            <a:schemeClr val="tx1"/>
                          </a:solidFill>
                          <a:latin typeface="+mn-lt"/>
                          <a:ea typeface="+mn-ea"/>
                          <a:cs typeface="+mn-cs"/>
                        </a:rPr>
                        <a:t>some</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reselling</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activities</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prohibited</a:t>
                      </a:r>
                      <a:r>
                        <a:rPr lang="es-ES" sz="1800" b="1" kern="1200" dirty="0">
                          <a:solidFill>
                            <a:schemeClr val="tx1"/>
                          </a:solidFill>
                          <a:latin typeface="+mn-lt"/>
                          <a:ea typeface="+mn-ea"/>
                          <a:cs typeface="+mn-cs"/>
                        </a:rPr>
                        <a:t>?</a:t>
                      </a: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35118069"/>
                  </a:ext>
                </a:extLst>
              </a:tr>
              <a:tr h="665366">
                <a:tc>
                  <a:txBody>
                    <a:bodyPr/>
                    <a:lstStyle/>
                    <a:p>
                      <a:pPr marL="0" algn="l" defTabSz="914400" rtl="0" eaLnBrk="1" latinLnBrk="0" hangingPunct="1"/>
                      <a:r>
                        <a:rPr lang="es-ES" sz="1800" b="1" kern="1200" dirty="0">
                          <a:solidFill>
                            <a:schemeClr val="tx1"/>
                          </a:solidFill>
                          <a:latin typeface="+mn-lt"/>
                          <a:ea typeface="+mn-ea"/>
                          <a:cs typeface="+mn-cs"/>
                        </a:rPr>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800" b="1" kern="1200" dirty="0">
                          <a:solidFill>
                            <a:schemeClr val="tx1"/>
                          </a:solidFill>
                          <a:latin typeface="+mn-lt"/>
                          <a:ea typeface="+mn-ea"/>
                          <a:cs typeface="+mn-cs"/>
                        </a:rPr>
                        <a:t>What is Reseller Tracking? </a:t>
                      </a:r>
                      <a:endParaRPr lang="es-ES" sz="1800" b="1" kern="1200" dirty="0">
                        <a:solidFill>
                          <a:schemeClr val="tx1"/>
                        </a:solidFill>
                        <a:latin typeface="+mn-lt"/>
                        <a:ea typeface="+mn-ea"/>
                        <a:cs typeface="+mn-cs"/>
                      </a:endParaRP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26592660"/>
                  </a:ext>
                </a:extLst>
              </a:tr>
              <a:tr h="665366">
                <a:tc>
                  <a:txBody>
                    <a:bodyPr/>
                    <a:lstStyle/>
                    <a:p>
                      <a:pPr marL="0" algn="l" defTabSz="914400" rtl="0" eaLnBrk="1" latinLnBrk="0" hangingPunct="1"/>
                      <a:r>
                        <a:rPr lang="es-ES" sz="1800" b="1" kern="1200" dirty="0">
                          <a:solidFill>
                            <a:schemeClr val="tx1"/>
                          </a:solidFill>
                          <a:latin typeface="+mn-lt"/>
                          <a:ea typeface="+mn-ea"/>
                          <a:cs typeface="+mn-cs"/>
                        </a:rPr>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indent="0">
                        <a:buFont typeface="+mj-lt"/>
                        <a:buNone/>
                      </a:pPr>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mj-lt"/>
                        <a:buNone/>
                      </a:pPr>
                      <a:r>
                        <a:rPr lang="en-US" sz="1800" b="1" kern="1200" dirty="0">
                          <a:solidFill>
                            <a:schemeClr val="tx1"/>
                          </a:solidFill>
                          <a:latin typeface="+mn-lt"/>
                          <a:ea typeface="+mn-ea"/>
                          <a:cs typeface="+mn-cs"/>
                        </a:rPr>
                        <a:t>How does the process work?</a:t>
                      </a:r>
                    </a:p>
                    <a:p>
                      <a:pPr marL="0" indent="0">
                        <a:buFont typeface="+mj-lt"/>
                        <a:buNone/>
                      </a:pPr>
                      <a:endParaRPr lang="en-US" sz="1800" b="1" kern="1200" dirty="0">
                        <a:solidFill>
                          <a:schemeClr val="tx1"/>
                        </a:solidFill>
                        <a:latin typeface="+mn-lt"/>
                        <a:ea typeface="+mn-ea"/>
                        <a:cs typeface="+mn-cs"/>
                      </a:endParaRP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17408052"/>
                  </a:ext>
                </a:extLst>
              </a:tr>
              <a:tr h="665366">
                <a:tc>
                  <a:txBody>
                    <a:bodyPr/>
                    <a:lstStyle/>
                    <a:p>
                      <a:pPr marL="0" algn="l" defTabSz="914400" rtl="0" eaLnBrk="1" latinLnBrk="0" hangingPunct="1"/>
                      <a:r>
                        <a:rPr lang="es-ES" sz="1800" b="1" kern="1200" dirty="0">
                          <a:solidFill>
                            <a:schemeClr val="tx1"/>
                          </a:solidFill>
                          <a:latin typeface="+mn-lt"/>
                          <a:ea typeface="+mn-ea"/>
                          <a:cs typeface="+mn-cs"/>
                        </a:rPr>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42900" indent="-342900">
                        <a:buFont typeface="+mj-lt"/>
                        <a:buAutoNum type="alphaLcPeriod" startAt="2"/>
                      </a:pPr>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mj-lt"/>
                        <a:buNone/>
                      </a:pPr>
                      <a:r>
                        <a:rPr lang="es-ES" sz="1800" b="1" kern="1200" dirty="0" err="1">
                          <a:solidFill>
                            <a:schemeClr val="tx1"/>
                          </a:solidFill>
                          <a:latin typeface="+mn-lt"/>
                          <a:ea typeface="+mn-ea"/>
                          <a:cs typeface="+mn-cs"/>
                        </a:rPr>
                        <a:t>Errors</a:t>
                      </a:r>
                      <a:r>
                        <a:rPr lang="es-ES" sz="1800" b="1" kern="1200" dirty="0">
                          <a:solidFill>
                            <a:schemeClr val="tx1"/>
                          </a:solidFill>
                          <a:latin typeface="+mn-lt"/>
                          <a:ea typeface="+mn-ea"/>
                          <a:cs typeface="+mn-cs"/>
                        </a:rPr>
                        <a:t> and </a:t>
                      </a:r>
                      <a:r>
                        <a:rPr lang="es-ES" sz="1800" b="1" kern="1200" dirty="0" err="1">
                          <a:solidFill>
                            <a:schemeClr val="tx1"/>
                          </a:solidFill>
                          <a:latin typeface="+mn-lt"/>
                          <a:ea typeface="+mn-ea"/>
                          <a:cs typeface="+mn-cs"/>
                        </a:rPr>
                        <a:t>how</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to</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resolve</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them</a:t>
                      </a:r>
                      <a:endParaRPr lang="es-ES" sz="1800" b="1" kern="1200" dirty="0">
                        <a:solidFill>
                          <a:schemeClr val="tx1"/>
                        </a:solidFill>
                        <a:latin typeface="+mn-lt"/>
                        <a:ea typeface="+mn-ea"/>
                        <a:cs typeface="+mn-cs"/>
                      </a:endParaRP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93642161"/>
                  </a:ext>
                </a:extLst>
              </a:tr>
              <a:tr h="665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kern="1200" dirty="0">
                          <a:solidFill>
                            <a:schemeClr val="tx1"/>
                          </a:solidFill>
                          <a:latin typeface="+mn-lt"/>
                          <a:ea typeface="+mn-ea"/>
                          <a:cs typeface="+mn-cs"/>
                        </a:rPr>
                        <a:t>6.</a:t>
                      </a:r>
                    </a:p>
                    <a:p>
                      <a:pPr marL="0" algn="l" defTabSz="914400" rtl="0" eaLnBrk="1" latinLnBrk="0" hangingPunct="1"/>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42900" indent="-342900">
                        <a:buFont typeface="+mj-lt"/>
                        <a:buAutoNum type="alphaLcPeriod" startAt="2"/>
                      </a:pPr>
                      <a:endParaRPr lang="es-ES" sz="1800" b="1" kern="1200" dirty="0">
                        <a:solidFill>
                          <a:schemeClr val="tx1"/>
                        </a:solidFill>
                        <a:latin typeface="+mn-lt"/>
                        <a:ea typeface="+mn-ea"/>
                        <a:cs typeface="+mn-cs"/>
                      </a:endParaRPr>
                    </a:p>
                  </a:txBody>
                  <a:tcPr>
                    <a:lnL w="12700" cap="flat" cmpd="sng" algn="ctr">
                      <a:solidFill>
                        <a:schemeClr val="bg1"/>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s-ES" sz="1800" b="1" kern="1200" dirty="0">
                          <a:solidFill>
                            <a:schemeClr val="tx1"/>
                          </a:solidFill>
                          <a:latin typeface="+mn-lt"/>
                          <a:ea typeface="+mn-ea"/>
                          <a:cs typeface="+mn-cs"/>
                        </a:rPr>
                        <a:t>CX </a:t>
                      </a:r>
                      <a:r>
                        <a:rPr lang="es-ES" sz="1800" b="1" kern="1200" dirty="0" err="1">
                          <a:solidFill>
                            <a:schemeClr val="tx1"/>
                          </a:solidFill>
                          <a:latin typeface="+mn-lt"/>
                          <a:ea typeface="+mn-ea"/>
                          <a:cs typeface="+mn-cs"/>
                        </a:rPr>
                        <a:t>of</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the</a:t>
                      </a:r>
                      <a:r>
                        <a:rPr lang="es-ES" sz="1800" b="1" kern="1200" dirty="0">
                          <a:solidFill>
                            <a:schemeClr val="tx1"/>
                          </a:solidFill>
                          <a:latin typeface="+mn-lt"/>
                          <a:ea typeface="+mn-ea"/>
                          <a:cs typeface="+mn-cs"/>
                        </a:rPr>
                        <a:t> </a:t>
                      </a:r>
                      <a:r>
                        <a:rPr lang="es-ES" sz="1800" b="1" kern="1200" dirty="0" err="1">
                          <a:solidFill>
                            <a:schemeClr val="tx1"/>
                          </a:solidFill>
                          <a:latin typeface="+mn-lt"/>
                          <a:ea typeface="+mn-ea"/>
                          <a:cs typeface="+mn-cs"/>
                        </a:rPr>
                        <a:t>process</a:t>
                      </a:r>
                      <a:endParaRPr lang="es-ES" sz="1800" b="1" kern="1200" dirty="0">
                        <a:solidFill>
                          <a:schemeClr val="tx1"/>
                        </a:solidFill>
                        <a:latin typeface="+mn-lt"/>
                        <a:ea typeface="+mn-ea"/>
                        <a:cs typeface="+mn-cs"/>
                      </a:endParaRPr>
                    </a:p>
                    <a:p>
                      <a:pPr marL="0" indent="0">
                        <a:buFont typeface="+mj-lt"/>
                        <a:buNone/>
                      </a:pPr>
                      <a:endParaRPr lang="es-ES" sz="1800" b="1" kern="1200" dirty="0">
                        <a:solidFill>
                          <a:schemeClr val="tx1"/>
                        </a:solidFill>
                        <a:latin typeface="+mn-lt"/>
                        <a:ea typeface="+mn-ea"/>
                        <a:cs typeface="+mn-cs"/>
                      </a:endParaRPr>
                    </a:p>
                  </a:txBody>
                  <a:tcPr>
                    <a:lnL w="63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74269856"/>
                  </a:ext>
                </a:extLst>
              </a:tr>
            </a:tbl>
          </a:graphicData>
        </a:graphic>
      </p:graphicFrame>
    </p:spTree>
    <p:extLst>
      <p:ext uri="{BB962C8B-B14F-4D97-AF65-F5344CB8AC3E}">
        <p14:creationId xmlns:p14="http://schemas.microsoft.com/office/powerpoint/2010/main" val="242950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972112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1.- What is a reseller? and re-selling?</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3" name="Rectangle 2">
            <a:extLst>
              <a:ext uri="{FF2B5EF4-FFF2-40B4-BE49-F238E27FC236}">
                <a16:creationId xmlns:a16="http://schemas.microsoft.com/office/drawing/2014/main" id="{0FE66C0F-E231-4A7E-81A0-F9CCD211841F}"/>
              </a:ext>
            </a:extLst>
          </p:cNvPr>
          <p:cNvSpPr>
            <a:spLocks noChangeArrowheads="1"/>
          </p:cNvSpPr>
          <p:nvPr/>
        </p:nvSpPr>
        <p:spPr bwMode="auto">
          <a:xfrm flipH="1">
            <a:off x="383456" y="1422928"/>
            <a:ext cx="11437756"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A distributor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of</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Amazon Incentives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that</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can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sell</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Amazon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Gift</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Cards</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GCs</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under</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the</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Terms</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and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Conditions</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T&amp;Cs</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signed</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directly</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es-ES" altLang="en-US" sz="160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with</a:t>
            </a:r>
            <a:r>
              <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rPr>
              <a:t> Amazon Incentives</a:t>
            </a:r>
            <a:r>
              <a:rPr lang="es-ES" altLang="en-US" sz="1600" dirty="0">
                <a:latin typeface="Arial" panose="020B0604020202020204" pitchFamily="34" charset="0"/>
                <a:cs typeface="Arial" panose="020B0604020202020204" pitchFamily="34" charset="0"/>
              </a:rPr>
              <a:t>. </a:t>
            </a:r>
            <a:r>
              <a:rPr lang="es-ES" altLang="en-US" sz="1600" dirty="0" err="1">
                <a:latin typeface="Arial" panose="020B0604020202020204" pitchFamily="34" charset="0"/>
                <a:cs typeface="Arial" panose="020B0604020202020204" pitchFamily="34" charset="0"/>
              </a:rPr>
              <a:t>There</a:t>
            </a:r>
            <a:r>
              <a:rPr lang="es-ES" altLang="en-US" sz="1600" dirty="0">
                <a:latin typeface="Arial" panose="020B0604020202020204" pitchFamily="34" charset="0"/>
                <a:cs typeface="Arial" panose="020B0604020202020204" pitchFamily="34" charset="0"/>
              </a:rPr>
              <a:t> are </a:t>
            </a:r>
            <a:r>
              <a:rPr lang="es-ES" altLang="en-US" sz="1600" dirty="0" err="1">
                <a:latin typeface="Arial" panose="020B0604020202020204" pitchFamily="34" charset="0"/>
                <a:cs typeface="Arial" panose="020B0604020202020204" pitchFamily="34" charset="0"/>
              </a:rPr>
              <a:t>two</a:t>
            </a:r>
            <a:r>
              <a:rPr lang="es-ES" altLang="en-US" sz="1600" dirty="0">
                <a:latin typeface="Arial" panose="020B0604020202020204" pitchFamily="34" charset="0"/>
                <a:cs typeface="Arial" panose="020B0604020202020204" pitchFamily="34" charset="0"/>
              </a:rPr>
              <a:t> </a:t>
            </a:r>
            <a:r>
              <a:rPr lang="es-ES" altLang="en-US" sz="1600" dirty="0" err="1">
                <a:latin typeface="Arial" panose="020B0604020202020204" pitchFamily="34" charset="0"/>
                <a:cs typeface="Arial" panose="020B0604020202020204" pitchFamily="34" charset="0"/>
              </a:rPr>
              <a:t>types</a:t>
            </a:r>
            <a:r>
              <a:rPr lang="es-ES" altLang="en-US" sz="1600" dirty="0">
                <a:latin typeface="Arial" panose="020B0604020202020204" pitchFamily="34" charset="0"/>
                <a:cs typeface="Arial" panose="020B0604020202020204" pitchFamily="34" charset="0"/>
              </a:rPr>
              <a:t> </a:t>
            </a:r>
            <a:r>
              <a:rPr lang="es-ES" altLang="en-US" sz="1600" dirty="0" err="1">
                <a:latin typeface="Arial" panose="020B0604020202020204" pitchFamily="34" charset="0"/>
                <a:cs typeface="Arial" panose="020B0604020202020204" pitchFamily="34" charset="0"/>
              </a:rPr>
              <a:t>of</a:t>
            </a:r>
            <a:r>
              <a:rPr lang="es-ES" altLang="en-US" sz="1600" dirty="0">
                <a:latin typeface="Arial" panose="020B0604020202020204" pitchFamily="34" charset="0"/>
                <a:cs typeface="Arial" panose="020B0604020202020204" pitchFamily="34" charset="0"/>
              </a:rPr>
              <a:t> Amazon Incentives </a:t>
            </a:r>
            <a:r>
              <a:rPr lang="es-ES" altLang="en-US" sz="1600" dirty="0" err="1">
                <a:latin typeface="Arial" panose="020B0604020202020204" pitchFamily="34" charset="0"/>
                <a:cs typeface="Arial" panose="020B0604020202020204" pitchFamily="34" charset="0"/>
              </a:rPr>
              <a:t>Resellers</a:t>
            </a:r>
            <a:r>
              <a:rPr lang="es-ES" altLang="en-US" sz="1600" dirty="0">
                <a:latin typeface="Arial" panose="020B0604020202020204" pitchFamily="34" charset="0"/>
                <a:cs typeface="Arial" panose="020B0604020202020204" pitchFamily="34" charset="0"/>
              </a:rPr>
              <a:t>:</a:t>
            </a:r>
            <a:endParaRPr kumimoji="0" lang="es-ES" altLang="en-US" sz="16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504461F0-2F7B-4783-A73D-2D3B32AC2590}"/>
              </a:ext>
            </a:extLst>
          </p:cNvPr>
          <p:cNvSpPr/>
          <p:nvPr/>
        </p:nvSpPr>
        <p:spPr bwMode="ltGray">
          <a:xfrm>
            <a:off x="783700" y="2354887"/>
            <a:ext cx="10848913" cy="644273"/>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a:solidFill>
                <a:schemeClr val="bg1"/>
              </a:solidFill>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3799C1AE-CB65-4272-89FC-DF28C80D0820}"/>
              </a:ext>
            </a:extLst>
          </p:cNvPr>
          <p:cNvGrpSpPr/>
          <p:nvPr/>
        </p:nvGrpSpPr>
        <p:grpSpPr>
          <a:xfrm>
            <a:off x="554355" y="2308903"/>
            <a:ext cx="731520" cy="731520"/>
            <a:chOff x="3574183" y="1880915"/>
            <a:chExt cx="747588" cy="747588"/>
          </a:xfrm>
        </p:grpSpPr>
        <p:sp>
          <p:nvSpPr>
            <p:cNvPr id="60" name="Oval 59">
              <a:extLst>
                <a:ext uri="{FF2B5EF4-FFF2-40B4-BE49-F238E27FC236}">
                  <a16:creationId xmlns:a16="http://schemas.microsoft.com/office/drawing/2014/main" id="{ED913A5C-E448-4D24-8A01-57287D2390E9}"/>
                </a:ext>
              </a:extLst>
            </p:cNvPr>
            <p:cNvSpPr/>
            <p:nvPr/>
          </p:nvSpPr>
          <p:spPr bwMode="ltGray">
            <a:xfrm>
              <a:off x="3574183" y="1880915"/>
              <a:ext cx="747588" cy="747588"/>
            </a:xfrm>
            <a:prstGeom prst="ellipse">
              <a:avLst/>
            </a:prstGeom>
            <a:solidFill>
              <a:schemeClr val="bg1"/>
            </a:solidFill>
            <a:ln w="38100">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dirty="0" err="1">
                <a:solidFill>
                  <a:schemeClr val="bg1"/>
                </a:solidFill>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76A11EBD-D4E7-44CD-B702-347468755C39}"/>
                </a:ext>
              </a:extLst>
            </p:cNvPr>
            <p:cNvSpPr txBox="1"/>
            <p:nvPr/>
          </p:nvSpPr>
          <p:spPr>
            <a:xfrm>
              <a:off x="3579326" y="2091237"/>
              <a:ext cx="696280" cy="307082"/>
            </a:xfrm>
            <a:prstGeom prst="rect">
              <a:avLst/>
            </a:prstGeom>
            <a:noFill/>
          </p:spPr>
          <p:txBody>
            <a:bodyPr wrap="square" lIns="0" tIns="0" rIns="0" bIns="0" rtlCol="0">
              <a:noAutofit/>
            </a:bodyPr>
            <a:lstStyle/>
            <a:p>
              <a:pPr algn="ctr">
                <a:spcAft>
                  <a:spcPts val="900"/>
                </a:spcAft>
              </a:pPr>
              <a:r>
                <a:rPr lang="en-GB" sz="2000" b="1" i="1" dirty="0">
                  <a:solidFill>
                    <a:schemeClr val="accent5"/>
                  </a:solidFill>
                  <a:latin typeface="Arial" panose="020B0604020202020204" pitchFamily="34" charset="0"/>
                  <a:cs typeface="Arial" panose="020B0604020202020204" pitchFamily="34" charset="0"/>
                </a:rPr>
                <a:t>B2B</a:t>
              </a:r>
            </a:p>
          </p:txBody>
        </p:sp>
      </p:grpSp>
      <p:sp>
        <p:nvSpPr>
          <p:cNvPr id="47" name="TextBox 46">
            <a:extLst>
              <a:ext uri="{FF2B5EF4-FFF2-40B4-BE49-F238E27FC236}">
                <a16:creationId xmlns:a16="http://schemas.microsoft.com/office/drawing/2014/main" id="{4D610A70-ECA0-48C6-B58C-9B26BB38FDD7}"/>
              </a:ext>
            </a:extLst>
          </p:cNvPr>
          <p:cNvSpPr txBox="1"/>
          <p:nvPr/>
        </p:nvSpPr>
        <p:spPr>
          <a:xfrm>
            <a:off x="1380159" y="2404292"/>
            <a:ext cx="10028141" cy="570446"/>
          </a:xfrm>
          <a:prstGeom prst="rect">
            <a:avLst/>
          </a:prstGeom>
          <a:noFill/>
        </p:spPr>
        <p:txBody>
          <a:bodyPr wrap="square" lIns="0" tIns="0" rIns="0" bIns="0" rtlCol="0">
            <a:noAutofit/>
          </a:bodyPr>
          <a:lstStyle/>
          <a:p>
            <a:pPr>
              <a:spcAft>
                <a:spcPts val="900"/>
              </a:spcAft>
            </a:pPr>
            <a:r>
              <a:rPr lang="en-US" sz="1400" dirty="0">
                <a:solidFill>
                  <a:schemeClr val="bg1"/>
                </a:solidFill>
                <a:latin typeface="Arial" panose="020B0604020202020204" pitchFamily="34" charset="0"/>
                <a:cs typeface="Arial" panose="020B0604020202020204" pitchFamily="34" charset="0"/>
              </a:rPr>
              <a:t>Reseller that sells our GCs to other companies. In this case, we work with a greater variety of "use cases" such as customer acquisition and retention, incentivize an action, payment to clients, etc.</a:t>
            </a:r>
            <a:endParaRPr lang="en-GB" sz="1400" dirty="0">
              <a:solidFill>
                <a:schemeClr val="bg1"/>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9765ADEA-ADFD-4031-9BE6-EB77DD6D2F46}"/>
              </a:ext>
            </a:extLst>
          </p:cNvPr>
          <p:cNvSpPr/>
          <p:nvPr/>
        </p:nvSpPr>
        <p:spPr bwMode="ltGray">
          <a:xfrm>
            <a:off x="783700" y="3257087"/>
            <a:ext cx="10848913" cy="644273"/>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err="1">
              <a:solidFill>
                <a:schemeClr val="bg1"/>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895E9FEE-EBC6-4BF1-A2B0-5A7455D1AA11}"/>
              </a:ext>
            </a:extLst>
          </p:cNvPr>
          <p:cNvGrpSpPr/>
          <p:nvPr/>
        </p:nvGrpSpPr>
        <p:grpSpPr>
          <a:xfrm>
            <a:off x="554355" y="3211103"/>
            <a:ext cx="731520" cy="731520"/>
            <a:chOff x="3574183" y="1880915"/>
            <a:chExt cx="747588" cy="747588"/>
          </a:xfrm>
        </p:grpSpPr>
        <p:sp>
          <p:nvSpPr>
            <p:cNvPr id="24" name="Oval 23">
              <a:extLst>
                <a:ext uri="{FF2B5EF4-FFF2-40B4-BE49-F238E27FC236}">
                  <a16:creationId xmlns:a16="http://schemas.microsoft.com/office/drawing/2014/main" id="{3CE2D778-D7CD-41EF-871B-C5C222F6E49D}"/>
                </a:ext>
              </a:extLst>
            </p:cNvPr>
            <p:cNvSpPr/>
            <p:nvPr/>
          </p:nvSpPr>
          <p:spPr bwMode="ltGray">
            <a:xfrm>
              <a:off x="3574183" y="1880915"/>
              <a:ext cx="747588" cy="747588"/>
            </a:xfrm>
            <a:prstGeom prst="ellipse">
              <a:avLst/>
            </a:prstGeom>
            <a:solidFill>
              <a:schemeClr val="bg1"/>
            </a:solidFill>
            <a:ln w="38100">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dirty="0" err="1">
                <a:solidFill>
                  <a:schemeClr val="bg1"/>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DCB94E33-D007-4BFC-943B-08DE9DBA5A5F}"/>
                </a:ext>
              </a:extLst>
            </p:cNvPr>
            <p:cNvSpPr txBox="1"/>
            <p:nvPr/>
          </p:nvSpPr>
          <p:spPr>
            <a:xfrm>
              <a:off x="3579326" y="2065518"/>
              <a:ext cx="696280" cy="307082"/>
            </a:xfrm>
            <a:prstGeom prst="rect">
              <a:avLst/>
            </a:prstGeom>
            <a:noFill/>
          </p:spPr>
          <p:txBody>
            <a:bodyPr wrap="square" lIns="0" tIns="0" rIns="0" bIns="0" rtlCol="0">
              <a:noAutofit/>
            </a:bodyPr>
            <a:lstStyle/>
            <a:p>
              <a:pPr algn="ctr">
                <a:spcAft>
                  <a:spcPts val="900"/>
                </a:spcAft>
              </a:pPr>
              <a:r>
                <a:rPr lang="en-GB" sz="2000" b="1" i="1" dirty="0">
                  <a:solidFill>
                    <a:schemeClr val="accent5"/>
                  </a:solidFill>
                  <a:latin typeface="Arial" panose="020B0604020202020204" pitchFamily="34" charset="0"/>
                  <a:cs typeface="Arial" panose="020B0604020202020204" pitchFamily="34" charset="0"/>
                </a:rPr>
                <a:t>B2C</a:t>
              </a:r>
            </a:p>
          </p:txBody>
        </p:sp>
      </p:grpSp>
      <p:sp>
        <p:nvSpPr>
          <p:cNvPr id="26" name="TextBox 25">
            <a:extLst>
              <a:ext uri="{FF2B5EF4-FFF2-40B4-BE49-F238E27FC236}">
                <a16:creationId xmlns:a16="http://schemas.microsoft.com/office/drawing/2014/main" id="{4B96A09D-7390-4D7B-87C2-9BB51F7CD7C6}"/>
              </a:ext>
            </a:extLst>
          </p:cNvPr>
          <p:cNvSpPr txBox="1"/>
          <p:nvPr/>
        </p:nvSpPr>
        <p:spPr>
          <a:xfrm>
            <a:off x="1380159" y="3323270"/>
            <a:ext cx="9443553" cy="570446"/>
          </a:xfrm>
          <a:prstGeom prst="rect">
            <a:avLst/>
          </a:prstGeom>
          <a:noFill/>
        </p:spPr>
        <p:txBody>
          <a:bodyPr wrap="square" lIns="0" tIns="0" rIns="0" bIns="0" rtlCol="0">
            <a:noAutofit/>
          </a:bodyPr>
          <a:lstStyle/>
          <a:p>
            <a:pPr>
              <a:spcAft>
                <a:spcPts val="900"/>
              </a:spcAft>
            </a:pPr>
            <a:r>
              <a:rPr lang="en-US" sz="1400" dirty="0">
                <a:solidFill>
                  <a:schemeClr val="bg1"/>
                </a:solidFill>
                <a:latin typeface="Arial" panose="020B0604020202020204" pitchFamily="34" charset="0"/>
                <a:cs typeface="Arial" panose="020B0604020202020204" pitchFamily="34" charset="0"/>
              </a:rPr>
              <a:t>Reseller who uses our GC as one of their incentives on their digital platform. In this case, we usually work with the "use case" of Employee Incentives.</a:t>
            </a:r>
            <a:endParaRPr lang="es-ES" sz="1400" dirty="0">
              <a:solidFill>
                <a:schemeClr val="bg1"/>
              </a:solidFill>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CFFD084F-9C1F-4F57-B8BB-033C0AF54650}"/>
              </a:ext>
            </a:extLst>
          </p:cNvPr>
          <p:cNvSpPr/>
          <p:nvPr/>
        </p:nvSpPr>
        <p:spPr>
          <a:xfrm>
            <a:off x="289172" y="4365238"/>
            <a:ext cx="5806828"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Definition of Re - reselling </a:t>
            </a:r>
            <a:endParaRPr lang="en-US" sz="1050" b="1" dirty="0">
              <a:solidFill>
                <a:srgbClr val="FF9900"/>
              </a:solidFill>
            </a:endParaRPr>
          </a:p>
        </p:txBody>
      </p:sp>
      <p:sp>
        <p:nvSpPr>
          <p:cNvPr id="37" name="Rectangle 36">
            <a:extLst>
              <a:ext uri="{FF2B5EF4-FFF2-40B4-BE49-F238E27FC236}">
                <a16:creationId xmlns:a16="http://schemas.microsoft.com/office/drawing/2014/main" id="{B5D6FA67-2057-47DA-B9D5-054AEABA0A4A}"/>
              </a:ext>
            </a:extLst>
          </p:cNvPr>
          <p:cNvSpPr>
            <a:spLocks noChangeArrowheads="1"/>
          </p:cNvSpPr>
          <p:nvPr/>
        </p:nvSpPr>
        <p:spPr bwMode="auto">
          <a:xfrm flipH="1">
            <a:off x="383456" y="4789480"/>
            <a:ext cx="1180854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s-E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 distributor </a:t>
            </a:r>
            <a:r>
              <a:rPr kumimoji="0" lang="es-ES" altLang="en-US" sz="16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that</a:t>
            </a:r>
            <a:r>
              <a:rPr kumimoji="0" lang="es-E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rPr>
              <a:t>resells our GCs without Amazon authorization. Here you can find a visual example on the GC path when this happens:</a:t>
            </a:r>
          </a:p>
          <a:p>
            <a:pPr lvl="0" eaLnBrk="0" fontAlgn="base" hangingPunct="0">
              <a:spcBef>
                <a:spcPct val="0"/>
              </a:spcBef>
              <a:spcAft>
                <a:spcPct val="0"/>
              </a:spcAft>
            </a:pPr>
            <a:endParaRPr lang="en-US" altLang="en-US" sz="1600" dirty="0">
              <a:latin typeface="Arial" panose="020B0604020202020204" pitchFamily="34" charset="0"/>
              <a:cs typeface="Arial" panose="020B0604020202020204" pitchFamily="34" charset="0"/>
            </a:endParaRPr>
          </a:p>
          <a:p>
            <a:pPr lvl="0" eaLnBrk="0" fontAlgn="base" hangingPunct="0">
              <a:spcBef>
                <a:spcPct val="0"/>
              </a:spcBef>
              <a:spcAft>
                <a:spcPct val="0"/>
              </a:spcAft>
            </a:pPr>
            <a:r>
              <a:rPr lang="en-US" altLang="en-US" sz="1600" i="1" dirty="0">
                <a:latin typeface="Arial" panose="020B0604020202020204" pitchFamily="34" charset="0"/>
                <a:cs typeface="Arial" panose="020B0604020202020204" pitchFamily="34" charset="0"/>
              </a:rPr>
              <a:t>Amazon Incentives (GC Source) -&gt; First B2B Reseller (contract with Amazon) -&gt; Second B2B Reseller (no contract with Amazon) -&gt; Direct Client with an acquisition campaign -&gt; End Customer. This is a prohibited use case as there cannot be a second B2B reseller. They would need work with an Amazon Incentives Account Manager to become a Reseller themselves.</a:t>
            </a:r>
            <a:endParaRPr lang="es-ES" altLang="en-US" sz="1600" i="1"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518C151C-CFD5-4132-ADEA-07C1E97071AF}"/>
              </a:ext>
            </a:extLst>
          </p:cNvPr>
          <p:cNvSpPr/>
          <p:nvPr/>
        </p:nvSpPr>
        <p:spPr>
          <a:xfrm>
            <a:off x="289171" y="861420"/>
            <a:ext cx="12015471"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Definition of Reseller</a:t>
            </a:r>
            <a:endParaRPr lang="en-US" sz="1050" b="1" dirty="0">
              <a:solidFill>
                <a:srgbClr val="FF9900"/>
              </a:solidFill>
            </a:endParaRPr>
          </a:p>
        </p:txBody>
      </p:sp>
    </p:spTree>
    <p:extLst>
      <p:ext uri="{BB962C8B-B14F-4D97-AF65-F5344CB8AC3E}">
        <p14:creationId xmlns:p14="http://schemas.microsoft.com/office/powerpoint/2010/main" val="1467209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972112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2.- Why re-selling is prohibited? </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29" name="Rectangle 28">
            <a:extLst>
              <a:ext uri="{FF2B5EF4-FFF2-40B4-BE49-F238E27FC236}">
                <a16:creationId xmlns:a16="http://schemas.microsoft.com/office/drawing/2014/main" id="{008B2406-4249-47D1-8CCA-BC7E5AA27DE9}"/>
              </a:ext>
            </a:extLst>
          </p:cNvPr>
          <p:cNvSpPr/>
          <p:nvPr/>
        </p:nvSpPr>
        <p:spPr>
          <a:xfrm>
            <a:off x="289171" y="861420"/>
            <a:ext cx="12015471"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Why do we prohibit a Reseller from selling to another reseller?</a:t>
            </a:r>
            <a:endParaRPr lang="en-US" sz="1050" b="1" dirty="0">
              <a:solidFill>
                <a:srgbClr val="FF9900"/>
              </a:solidFill>
            </a:endParaRPr>
          </a:p>
        </p:txBody>
      </p:sp>
      <p:sp>
        <p:nvSpPr>
          <p:cNvPr id="33" name="Rectangle 32">
            <a:extLst>
              <a:ext uri="{FF2B5EF4-FFF2-40B4-BE49-F238E27FC236}">
                <a16:creationId xmlns:a16="http://schemas.microsoft.com/office/drawing/2014/main" id="{5F36EAA8-20F3-440F-844C-01D87F0FCE30}"/>
              </a:ext>
            </a:extLst>
          </p:cNvPr>
          <p:cNvSpPr>
            <a:spLocks noChangeArrowheads="1"/>
          </p:cNvSpPr>
          <p:nvPr/>
        </p:nvSpPr>
        <p:spPr bwMode="auto">
          <a:xfrm flipH="1">
            <a:off x="387404" y="1424116"/>
            <a:ext cx="1151937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600" dirty="0">
                <a:latin typeface="Arial" panose="020B0604020202020204" pitchFamily="34" charset="0"/>
                <a:cs typeface="Arial" panose="020B0604020202020204" pitchFamily="34" charset="0"/>
              </a:rPr>
              <a:t>We require our Resellers to adhere to the following to ensure compliance:</a:t>
            </a:r>
            <a:endParaRPr kumimoji="0" lang="es-ES" alt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36380070-BF04-464C-BBD2-1D0D4877FF69}"/>
              </a:ext>
            </a:extLst>
          </p:cNvPr>
          <p:cNvSpPr/>
          <p:nvPr/>
        </p:nvSpPr>
        <p:spPr>
          <a:xfrm>
            <a:off x="465067" y="5813187"/>
            <a:ext cx="11364043" cy="830997"/>
          </a:xfrm>
          <a:prstGeom prst="rect">
            <a:avLst/>
          </a:prstGeom>
          <a:solidFill>
            <a:srgbClr val="6DA1C2"/>
          </a:solidFill>
        </p:spPr>
        <p:txBody>
          <a:bodyPr wrap="square">
            <a:spAutoFit/>
          </a:bodyPr>
          <a:lstStyle/>
          <a:p>
            <a:r>
              <a:rPr lang="en-US" sz="1600" dirty="0">
                <a:solidFill>
                  <a:schemeClr val="bg1"/>
                </a:solidFill>
                <a:latin typeface="Arial" panose="020B0604020202020204" pitchFamily="34" charset="0"/>
                <a:cs typeface="Arial" panose="020B0604020202020204" pitchFamily="34" charset="0"/>
              </a:rPr>
              <a:t>As per our Amazon Incentives T&amp;Cs “</a:t>
            </a:r>
            <a:r>
              <a:rPr lang="en-US" sz="1600" i="1" dirty="0">
                <a:solidFill>
                  <a:schemeClr val="bg1"/>
                </a:solidFill>
                <a:latin typeface="Arial" panose="020B0604020202020204" pitchFamily="34" charset="0"/>
                <a:cs typeface="Arial" panose="020B0604020202020204" pitchFamily="34" charset="0"/>
              </a:rPr>
              <a:t>Corporate Resellers can purchase Gift Cards to resell to Clients who may give them away in the Territory as part of an Incentives Program. Unless specifically authorized by us in writing, your Clients may not resell Gift Cards. Each Client must be approved through Amazon's web intake form</a:t>
            </a:r>
            <a:r>
              <a:rPr lang="en-US" sz="1600" dirty="0">
                <a:solidFill>
                  <a:schemeClr val="bg1"/>
                </a:solidFill>
                <a:latin typeface="Arial" panose="020B0604020202020204" pitchFamily="34" charset="0"/>
                <a:cs typeface="Arial" panose="020B0604020202020204" pitchFamily="34" charset="0"/>
              </a:rPr>
              <a:t>”.</a:t>
            </a:r>
            <a:endParaRPr lang="en-US" sz="1600"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52" name="Rectangle 12">
            <a:extLst>
              <a:ext uri="{FF2B5EF4-FFF2-40B4-BE49-F238E27FC236}">
                <a16:creationId xmlns:a16="http://schemas.microsoft.com/office/drawing/2014/main" id="{37715F6F-877B-4074-BF60-B19B094464CC}"/>
              </a:ext>
            </a:extLst>
          </p:cNvPr>
          <p:cNvSpPr>
            <a:spLocks noChangeArrowheads="1"/>
          </p:cNvSpPr>
          <p:nvPr/>
        </p:nvSpPr>
        <p:spPr bwMode="gray">
          <a:xfrm>
            <a:off x="5498099" y="5314304"/>
            <a:ext cx="948990" cy="307777"/>
          </a:xfrm>
          <a:prstGeom prst="rect">
            <a:avLst/>
          </a:prstGeom>
          <a:noFill/>
          <a:ln w="9525">
            <a:noFill/>
            <a:miter lim="800000"/>
            <a:headEnd/>
            <a:tailEnd/>
          </a:ln>
        </p:spPr>
        <p:txBody>
          <a:bodyPr wrap="square">
            <a:spAutoFit/>
          </a:bodyPr>
          <a:lstStyle/>
          <a:p>
            <a:pPr marL="0" marR="0" lvl="0" indent="0" defTabSz="914400" eaLnBrk="0" fontAlgn="auto" latinLnBrk="0" hangingPunct="0">
              <a:lnSpc>
                <a:spcPct val="100000"/>
              </a:lnSpc>
              <a:spcBef>
                <a:spcPct val="20000"/>
              </a:spcBef>
              <a:spcAft>
                <a:spcPts val="0"/>
              </a:spcAft>
              <a:buClrTx/>
              <a:buSzTx/>
              <a:buFontTx/>
              <a:buNone/>
              <a:tabLst/>
              <a:defRPr/>
            </a:pPr>
            <a:r>
              <a:rPr kumimoji="0" lang="de-DE" sz="1400" b="0" i="0" u="none" strike="noStrike" kern="0" cap="none" spc="0" normalizeH="0" baseline="0" noProof="0" dirty="0">
                <a:ln>
                  <a:noFill/>
                </a:ln>
                <a:solidFill>
                  <a:srgbClr val="FFFFFF"/>
                </a:solidFill>
                <a:effectLst/>
                <a:uLnTx/>
                <a:uFillTx/>
                <a:latin typeface="+mj-lt"/>
                <a:cs typeface="Arial" charset="0"/>
              </a:rPr>
              <a:t>ARBITRAJE</a:t>
            </a:r>
          </a:p>
        </p:txBody>
      </p:sp>
      <p:sp>
        <p:nvSpPr>
          <p:cNvPr id="53" name="Rectangle 52">
            <a:extLst>
              <a:ext uri="{FF2B5EF4-FFF2-40B4-BE49-F238E27FC236}">
                <a16:creationId xmlns:a16="http://schemas.microsoft.com/office/drawing/2014/main" id="{0EF86287-EAB4-477A-AB78-90A8438F1BF4}"/>
              </a:ext>
            </a:extLst>
          </p:cNvPr>
          <p:cNvSpPr/>
          <p:nvPr/>
        </p:nvSpPr>
        <p:spPr>
          <a:xfrm>
            <a:off x="419753" y="1962896"/>
            <a:ext cx="1163110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eaLnBrk="0" fontAlgn="base" hangingPunct="0">
              <a:spcBef>
                <a:spcPct val="0"/>
              </a:spcBef>
              <a:spcAft>
                <a:spcPct val="0"/>
              </a:spcAft>
              <a:buFontTx/>
              <a:buChar char="-"/>
            </a:pPr>
            <a:r>
              <a:rPr lang="en-US" sz="1600" b="1" dirty="0">
                <a:latin typeface="Arial" panose="020B0604020202020204" pitchFamily="34" charset="0"/>
                <a:cs typeface="Arial" panose="020B0604020202020204" pitchFamily="34" charset="0"/>
              </a:rPr>
              <a:t>Prohibited use cases: </a:t>
            </a:r>
            <a:r>
              <a:rPr lang="en-US" sz="1600" dirty="0">
                <a:latin typeface="Arial" panose="020B0604020202020204" pitchFamily="34" charset="0"/>
                <a:cs typeface="Arial" panose="020B0604020202020204" pitchFamily="34" charset="0"/>
              </a:rPr>
              <a:t>Distributors or their clients cannot use Incentives Gift Cards for the prohibited use cases listed for their locale: </a:t>
            </a:r>
            <a:r>
              <a:rPr lang="en-US" sz="1600" dirty="0">
                <a:latin typeface="Arial" panose="020B0604020202020204" pitchFamily="34" charset="0"/>
                <a:cs typeface="Arial" panose="020B0604020202020204" pitchFamily="34" charset="0"/>
                <a:hlinkClick r:id="rId4"/>
              </a:rPr>
              <a:t>US</a:t>
            </a:r>
            <a:r>
              <a:rPr lang="en-US" sz="1600" dirty="0">
                <a:latin typeface="Arial" panose="020B0604020202020204" pitchFamily="34" charset="0"/>
                <a:cs typeface="Arial" panose="020B0604020202020204" pitchFamily="34" charset="0"/>
              </a:rPr>
              <a:t> | </a:t>
            </a:r>
            <a:r>
              <a:rPr lang="en-US" sz="1600" dirty="0">
                <a:latin typeface="Arial" panose="020B0604020202020204" pitchFamily="34" charset="0"/>
                <a:cs typeface="Arial" panose="020B0604020202020204" pitchFamily="34" charset="0"/>
                <a:hlinkClick r:id="rId4"/>
              </a:rPr>
              <a:t>CA</a:t>
            </a:r>
            <a:r>
              <a:rPr lang="en-US" sz="1600" dirty="0">
                <a:latin typeface="Arial" panose="020B0604020202020204" pitchFamily="34" charset="0"/>
                <a:cs typeface="Arial" panose="020B0604020202020204" pitchFamily="34" charset="0"/>
              </a:rPr>
              <a:t> | </a:t>
            </a:r>
            <a:r>
              <a:rPr lang="en-US" sz="1600" u="sng" dirty="0">
                <a:latin typeface="Arial" panose="020B0604020202020204" pitchFamily="34" charset="0"/>
                <a:cs typeface="Arial" panose="020B0604020202020204" pitchFamily="34" charset="0"/>
                <a:hlinkClick r:id="rId5"/>
              </a:rPr>
              <a:t>FR</a:t>
            </a:r>
            <a:r>
              <a:rPr lang="en-US" sz="1600" dirty="0">
                <a:latin typeface="Arial" panose="020B0604020202020204" pitchFamily="34" charset="0"/>
                <a:cs typeface="Arial" panose="020B0604020202020204" pitchFamily="34" charset="0"/>
              </a:rPr>
              <a:t> | </a:t>
            </a:r>
            <a:r>
              <a:rPr lang="en-US" sz="1600" u="sng" dirty="0">
                <a:latin typeface="Arial" panose="020B0604020202020204" pitchFamily="34" charset="0"/>
                <a:cs typeface="Arial" panose="020B0604020202020204" pitchFamily="34" charset="0"/>
                <a:hlinkClick r:id="rId6"/>
              </a:rPr>
              <a:t>UK</a:t>
            </a:r>
            <a:r>
              <a:rPr lang="en-US" sz="1600" dirty="0">
                <a:latin typeface="Arial" panose="020B0604020202020204" pitchFamily="34" charset="0"/>
                <a:cs typeface="Arial" panose="020B0604020202020204" pitchFamily="34" charset="0"/>
              </a:rPr>
              <a:t> | </a:t>
            </a:r>
            <a:r>
              <a:rPr lang="en-US" sz="1600" u="sng" dirty="0">
                <a:latin typeface="Arial" panose="020B0604020202020204" pitchFamily="34" charset="0"/>
                <a:cs typeface="Arial" panose="020B0604020202020204" pitchFamily="34" charset="0"/>
                <a:hlinkClick r:id="rId7"/>
              </a:rPr>
              <a:t>IT</a:t>
            </a:r>
            <a:r>
              <a:rPr lang="en-US" sz="1600" dirty="0">
                <a:latin typeface="Arial" panose="020B0604020202020204" pitchFamily="34" charset="0"/>
                <a:cs typeface="Arial" panose="020B0604020202020204" pitchFamily="34" charset="0"/>
              </a:rPr>
              <a:t> | </a:t>
            </a:r>
            <a:r>
              <a:rPr lang="en-US" sz="1600" u="sng" dirty="0">
                <a:latin typeface="Arial" panose="020B0604020202020204" pitchFamily="34" charset="0"/>
                <a:cs typeface="Arial" panose="020B0604020202020204" pitchFamily="34" charset="0"/>
                <a:hlinkClick r:id="rId8"/>
              </a:rPr>
              <a:t>ES</a:t>
            </a:r>
            <a:r>
              <a:rPr lang="en-US" sz="1600" dirty="0">
                <a:latin typeface="Arial" panose="020B0604020202020204" pitchFamily="34" charset="0"/>
                <a:cs typeface="Arial" panose="020B0604020202020204" pitchFamily="34" charset="0"/>
              </a:rPr>
              <a:t> | </a:t>
            </a:r>
            <a:r>
              <a:rPr lang="en-US" sz="1600" u="sng" dirty="0">
                <a:latin typeface="Arial" panose="020B0604020202020204" pitchFamily="34" charset="0"/>
                <a:cs typeface="Arial" panose="020B0604020202020204" pitchFamily="34" charset="0"/>
                <a:hlinkClick r:id="rId9"/>
              </a:rPr>
              <a:t>DE</a:t>
            </a:r>
            <a:r>
              <a:rPr lang="en-US" sz="1600" dirty="0">
                <a:latin typeface="Arial" panose="020B0604020202020204" pitchFamily="34" charset="0"/>
                <a:cs typeface="Arial" panose="020B0604020202020204" pitchFamily="34" charset="0"/>
              </a:rPr>
              <a:t> | </a:t>
            </a:r>
            <a:r>
              <a:rPr lang="en-US" sz="1600" dirty="0">
                <a:latin typeface="Arial" panose="020B0604020202020204" pitchFamily="34" charset="0"/>
                <a:cs typeface="Arial" panose="020B0604020202020204" pitchFamily="34" charset="0"/>
                <a:hlinkClick r:id="rId10"/>
              </a:rPr>
              <a:t>JP</a:t>
            </a:r>
            <a:endParaRPr lang="en-US" sz="1600" dirty="0">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Tx/>
              <a:buChar char="-"/>
            </a:pPr>
            <a:endParaRPr lang="en-US" sz="1600" dirty="0">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Tx/>
              <a:buChar char="-"/>
            </a:pPr>
            <a:r>
              <a:rPr lang="es-ES" sz="1600" b="1" dirty="0" err="1">
                <a:latin typeface="Arial" panose="020B0604020202020204" pitchFamily="34" charset="0"/>
                <a:cs typeface="Arial" panose="020B0604020202020204" pitchFamily="34" charset="0"/>
              </a:rPr>
              <a:t>Self</a:t>
            </a:r>
            <a:r>
              <a:rPr lang="es-ES" sz="1600" b="1" dirty="0">
                <a:latin typeface="Arial" panose="020B0604020202020204" pitchFamily="34" charset="0"/>
                <a:cs typeface="Arial" panose="020B0604020202020204" pitchFamily="34" charset="0"/>
              </a:rPr>
              <a:t>-use: </a:t>
            </a:r>
            <a:r>
              <a:rPr lang="en-US" sz="1600" dirty="0">
                <a:latin typeface="Arial" panose="020B0604020202020204" pitchFamily="34" charset="0"/>
                <a:cs typeface="Arial" panose="020B0604020202020204" pitchFamily="34" charset="0"/>
              </a:rPr>
              <a:t>Distributors or their clients cannot claim any GC in their own account to purchase goods or services from Amazon for internal use by their companies.</a:t>
            </a:r>
          </a:p>
          <a:p>
            <a:pPr marL="342900" indent="-342900" eaLnBrk="0" fontAlgn="base" hangingPunct="0">
              <a:spcBef>
                <a:spcPct val="0"/>
              </a:spcBef>
              <a:spcAft>
                <a:spcPct val="0"/>
              </a:spcAft>
              <a:buFontTx/>
              <a:buChar char="-"/>
            </a:pPr>
            <a:endParaRPr lang="es-ES" sz="1600" dirty="0">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Tx/>
              <a:buChar char="-"/>
            </a:pPr>
            <a:r>
              <a:rPr lang="en-US" sz="1600" dirty="0">
                <a:latin typeface="Arial" panose="020B0604020202020204" pitchFamily="34" charset="0"/>
                <a:cs typeface="Arial" panose="020B0604020202020204" pitchFamily="34" charset="0"/>
              </a:rPr>
              <a:t>Distributors or their clients cannot claim any GC on their own account to purchase goods from any Amazon website and then resell such goods on a third party website.</a:t>
            </a:r>
          </a:p>
          <a:p>
            <a:pPr eaLnBrk="0" fontAlgn="base" hangingPunct="0">
              <a:spcBef>
                <a:spcPct val="0"/>
              </a:spcBef>
              <a:spcAft>
                <a:spcPct val="0"/>
              </a:spcAft>
            </a:pPr>
            <a:endParaRPr lang="es-ES" sz="1600" dirty="0">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Tx/>
              <a:buChar char="-"/>
            </a:pPr>
            <a:r>
              <a:rPr lang="es-ES" sz="1600" b="1" dirty="0" err="1">
                <a:latin typeface="Arial" panose="020B0604020202020204" pitchFamily="34" charset="0"/>
                <a:cs typeface="Arial" panose="020B0604020202020204" pitchFamily="34" charset="0"/>
              </a:rPr>
              <a:t>Fraud</a:t>
            </a:r>
            <a:r>
              <a:rPr lang="es-ES" sz="1600" b="1"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You cannot use the GC for any activity that indicates a fraudulent nature based on the regulations of each country.</a:t>
            </a:r>
            <a:endParaRPr lang="es-ES" sz="1600" dirty="0">
              <a:latin typeface="Arial" panose="020B0604020202020204" pitchFamily="34" charset="0"/>
              <a:cs typeface="Arial" panose="020B0604020202020204" pitchFamily="34" charset="0"/>
            </a:endParaRPr>
          </a:p>
          <a:p>
            <a:pPr eaLnBrk="0" fontAlgn="base" hangingPunct="0">
              <a:spcBef>
                <a:spcPct val="0"/>
              </a:spcBef>
              <a:spcAft>
                <a:spcPct val="0"/>
              </a:spcAft>
            </a:pPr>
            <a:endParaRPr lang="es-ES" sz="1600" dirty="0">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Tx/>
              <a:buChar char="-"/>
            </a:pPr>
            <a:r>
              <a:rPr lang="en-US" sz="1600" dirty="0">
                <a:latin typeface="Arial" panose="020B0604020202020204" pitchFamily="34" charset="0"/>
                <a:cs typeface="Arial" panose="020B0604020202020204" pitchFamily="34" charset="0"/>
              </a:rPr>
              <a:t>You may not breach the </a:t>
            </a:r>
            <a:r>
              <a:rPr lang="en-US" sz="1600" b="1" dirty="0">
                <a:latin typeface="Arial" panose="020B0604020202020204" pitchFamily="34" charset="0"/>
                <a:cs typeface="Arial" panose="020B0604020202020204" pitchFamily="34" charset="0"/>
              </a:rPr>
              <a:t>Amazon Corporate Gift Card Distribution and Acquisition Conditions of your region</a:t>
            </a:r>
            <a:r>
              <a:rPr lang="en-US" sz="1600" dirty="0">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58865D67-ACC5-4B82-8A9C-7C4E8E5BAE5A}"/>
              </a:ext>
            </a:extLst>
          </p:cNvPr>
          <p:cNvSpPr/>
          <p:nvPr/>
        </p:nvSpPr>
        <p:spPr>
          <a:xfrm>
            <a:off x="518718" y="5123198"/>
            <a:ext cx="11556376" cy="369332"/>
          </a:xfrm>
          <a:prstGeom prst="rect">
            <a:avLst/>
          </a:prstGeom>
        </p:spPr>
        <p:txBody>
          <a:bodyPr wrap="square">
            <a:spAutoFit/>
          </a:bodyPr>
          <a:lstStyle/>
          <a:p>
            <a:r>
              <a:rPr lang="en-US" dirty="0"/>
              <a:t>For this reason </a:t>
            </a:r>
            <a:r>
              <a:rPr lang="en-US" b="1" i="1" dirty="0">
                <a:solidFill>
                  <a:srgbClr val="ED7D31"/>
                </a:solidFill>
              </a:rPr>
              <a:t>some use cases require additional review</a:t>
            </a:r>
            <a:r>
              <a:rPr lang="en-US" dirty="0"/>
              <a:t> and approval before any issuance can be administered. </a:t>
            </a:r>
          </a:p>
        </p:txBody>
      </p:sp>
    </p:spTree>
    <p:extLst>
      <p:ext uri="{BB962C8B-B14F-4D97-AF65-F5344CB8AC3E}">
        <p14:creationId xmlns:p14="http://schemas.microsoft.com/office/powerpoint/2010/main" val="285120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972112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3.- What is the Reseller Tracking? </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29" name="Rectangle 28">
            <a:extLst>
              <a:ext uri="{FF2B5EF4-FFF2-40B4-BE49-F238E27FC236}">
                <a16:creationId xmlns:a16="http://schemas.microsoft.com/office/drawing/2014/main" id="{008B2406-4249-47D1-8CCA-BC7E5AA27DE9}"/>
              </a:ext>
            </a:extLst>
          </p:cNvPr>
          <p:cNvSpPr/>
          <p:nvPr/>
        </p:nvSpPr>
        <p:spPr>
          <a:xfrm>
            <a:off x="289172" y="861420"/>
            <a:ext cx="5806828"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Definition of Reseller Tracking </a:t>
            </a:r>
            <a:endParaRPr lang="en-US" sz="1050" b="1" dirty="0">
              <a:solidFill>
                <a:srgbClr val="FF9900"/>
              </a:solidFill>
            </a:endParaRPr>
          </a:p>
        </p:txBody>
      </p:sp>
      <p:sp>
        <p:nvSpPr>
          <p:cNvPr id="10" name="Rectangle 9">
            <a:extLst>
              <a:ext uri="{FF2B5EF4-FFF2-40B4-BE49-F238E27FC236}">
                <a16:creationId xmlns:a16="http://schemas.microsoft.com/office/drawing/2014/main" id="{843C6400-B448-4823-A101-D7369A0794FC}"/>
              </a:ext>
            </a:extLst>
          </p:cNvPr>
          <p:cNvSpPr/>
          <p:nvPr/>
        </p:nvSpPr>
        <p:spPr>
          <a:xfrm>
            <a:off x="289172" y="3708119"/>
            <a:ext cx="12050859" cy="584775"/>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Review the information security requirements in the </a:t>
            </a:r>
            <a:r>
              <a:rPr lang="en-US" sz="1600" dirty="0">
                <a:latin typeface="Arial" panose="020B0604020202020204" pitchFamily="34" charset="0"/>
                <a:cs typeface="Arial" panose="020B0604020202020204" pitchFamily="34" charset="0"/>
                <a:hlinkClick r:id="rId4"/>
              </a:rPr>
              <a:t>Amazon Corporate Gift Card Purchase &amp; Distribution Terms</a:t>
            </a:r>
            <a:r>
              <a:rPr lang="en-US" sz="1600" dirty="0">
                <a:latin typeface="Arial" panose="020B0604020202020204" pitchFamily="34" charset="0"/>
                <a:cs typeface="Arial" panose="020B0604020202020204" pitchFamily="34" charset="0"/>
              </a:rPr>
              <a:t>, including the </a:t>
            </a:r>
            <a:r>
              <a:rPr lang="en-US" sz="1600" dirty="0">
                <a:latin typeface="Arial" panose="020B0604020202020204" pitchFamily="34" charset="0"/>
                <a:cs typeface="Arial" panose="020B0604020202020204" pitchFamily="34" charset="0"/>
                <a:hlinkClick r:id="rId5"/>
              </a:rPr>
              <a:t>Security Best Practices</a:t>
            </a:r>
            <a:r>
              <a:rPr lang="en-US" sz="1600" dirty="0">
                <a:latin typeface="Arial" panose="020B0604020202020204" pitchFamily="34" charset="0"/>
                <a:cs typeface="Arial" panose="020B0604020202020204" pitchFamily="34" charset="0"/>
              </a:rPr>
              <a:t> as well as the Prohibited Use Cases list of your region (previously shared).</a:t>
            </a:r>
          </a:p>
        </p:txBody>
      </p:sp>
      <p:sp>
        <p:nvSpPr>
          <p:cNvPr id="11" name="Rectangle 10">
            <a:extLst>
              <a:ext uri="{FF2B5EF4-FFF2-40B4-BE49-F238E27FC236}">
                <a16:creationId xmlns:a16="http://schemas.microsoft.com/office/drawing/2014/main" id="{FC4B3FC9-D781-46E2-B7ED-B5CD5FB80C8D}"/>
              </a:ext>
            </a:extLst>
          </p:cNvPr>
          <p:cNvSpPr>
            <a:spLocks noChangeArrowheads="1"/>
          </p:cNvSpPr>
          <p:nvPr/>
        </p:nvSpPr>
        <p:spPr bwMode="auto">
          <a:xfrm flipH="1">
            <a:off x="387404" y="1393589"/>
            <a:ext cx="11519371"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1600" dirty="0">
                <a:latin typeface="Arial" panose="020B0604020202020204" pitchFamily="34" charset="0"/>
                <a:cs typeface="Arial" panose="020B0604020202020204" pitchFamily="34" charset="0"/>
              </a:rPr>
              <a:t>Reseller tracking is a functionality of our AGCOD gift card API that all of our distributors are obligated to use to have a better tracking of clients and use case transactions. If you are a distributor of Amazon Incentives and you are planning to resell gift cards that you have purchased via the API, you'll need to ensure the clients you are selling to have been onboarded via our Reseller Tracking Tool (as you can see in our onboarding process </a:t>
            </a:r>
            <a:r>
              <a:rPr lang="en-US" altLang="en-US" sz="1600" dirty="0">
                <a:latin typeface="Arial" panose="020B0604020202020204" pitchFamily="34" charset="0"/>
                <a:cs typeface="Arial" panose="020B0604020202020204" pitchFamily="34" charset="0"/>
                <a:hlinkClick r:id="rId6"/>
              </a:rPr>
              <a:t>here</a:t>
            </a:r>
            <a:r>
              <a:rPr lang="en-US" altLang="en-US" sz="1600" dirty="0">
                <a:latin typeface="Arial" panose="020B0604020202020204" pitchFamily="34" charset="0"/>
                <a:cs typeface="Arial" panose="020B0604020202020204" pitchFamily="34" charset="0"/>
              </a:rPr>
              <a:t>). If you think you need to be part of our reseller program, please reach out to your Account Manager for more information.</a:t>
            </a:r>
          </a:p>
        </p:txBody>
      </p:sp>
      <p:sp>
        <p:nvSpPr>
          <p:cNvPr id="12" name="Rectangle 11">
            <a:extLst>
              <a:ext uri="{FF2B5EF4-FFF2-40B4-BE49-F238E27FC236}">
                <a16:creationId xmlns:a16="http://schemas.microsoft.com/office/drawing/2014/main" id="{5FF84923-EDEF-49A8-8D02-68FCA496130B}"/>
              </a:ext>
            </a:extLst>
          </p:cNvPr>
          <p:cNvSpPr/>
          <p:nvPr/>
        </p:nvSpPr>
        <p:spPr>
          <a:xfrm>
            <a:off x="289172" y="3127206"/>
            <a:ext cx="5806828" cy="523220"/>
          </a:xfrm>
          <a:prstGeom prst="rect">
            <a:avLst/>
          </a:prstGeom>
        </p:spPr>
        <p:txBody>
          <a:bodyPr wrap="square">
            <a:spAutoFit/>
          </a:bodyPr>
          <a:lstStyle/>
          <a:p>
            <a:r>
              <a:rPr lang="de-DE" sz="2800" b="1" dirty="0">
                <a:solidFill>
                  <a:srgbClr val="C00000"/>
                </a:solidFill>
                <a:latin typeface="Amazon Ember Display" panose="020F0603020204020204" pitchFamily="34" charset="0"/>
                <a:ea typeface="Amazon Ember Display" panose="020F0603020204020204" pitchFamily="34" charset="0"/>
                <a:cs typeface="Amazon Ember Display" panose="020F0603020204020204" pitchFamily="34" charset="0"/>
              </a:rPr>
              <a:t>Important reminder</a:t>
            </a:r>
            <a:endParaRPr lang="en-US" sz="1050" b="1" dirty="0">
              <a:solidFill>
                <a:srgbClr val="C00000"/>
              </a:solidFill>
            </a:endParaRPr>
          </a:p>
        </p:txBody>
      </p:sp>
    </p:spTree>
    <p:extLst>
      <p:ext uri="{BB962C8B-B14F-4D97-AF65-F5344CB8AC3E}">
        <p14:creationId xmlns:p14="http://schemas.microsoft.com/office/powerpoint/2010/main" val="2250426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4.- How does the process work?</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3" name="Rectangle 2">
            <a:extLst>
              <a:ext uri="{FF2B5EF4-FFF2-40B4-BE49-F238E27FC236}">
                <a16:creationId xmlns:a16="http://schemas.microsoft.com/office/drawing/2014/main" id="{0FE66C0F-E231-4A7E-81A0-F9CCD211841F}"/>
              </a:ext>
            </a:extLst>
          </p:cNvPr>
          <p:cNvSpPr>
            <a:spLocks noChangeArrowheads="1"/>
          </p:cNvSpPr>
          <p:nvPr/>
        </p:nvSpPr>
        <p:spPr bwMode="auto">
          <a:xfrm flipH="1">
            <a:off x="387731" y="1744066"/>
            <a:ext cx="1123246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600" dirty="0">
                <a:latin typeface="Arial" panose="020B0604020202020204" pitchFamily="34" charset="0"/>
                <a:cs typeface="Arial" panose="020B0604020202020204" pitchFamily="34" charset="0"/>
              </a:rPr>
              <a:t>Your Account Manager will enable you as a Reseller when creating your opportunity in our systems. You are then obligated to comply with the Amazon Incentives Reseller Policy which is as follows:</a:t>
            </a:r>
          </a:p>
          <a:p>
            <a:endParaRPr lang="en-US" sz="1600" dirty="0">
              <a:latin typeface="Arial" panose="020B0604020202020204" pitchFamily="34" charset="0"/>
              <a:cs typeface="Arial" panose="020B0604020202020204" pitchFamily="34" charset="0"/>
            </a:endParaRPr>
          </a:p>
          <a:p>
            <a:pPr marL="800100" lvl="1" indent="-342900">
              <a:buFont typeface="+mj-lt"/>
              <a:buAutoNum type="arabicPeriod"/>
            </a:pPr>
            <a:r>
              <a:rPr lang="en-US" sz="1600" u="sng" dirty="0">
                <a:latin typeface="Arial" panose="020B0604020202020204" pitchFamily="34" charset="0"/>
                <a:cs typeface="Arial" panose="020B0604020202020204" pitchFamily="34" charset="0"/>
              </a:rPr>
              <a:t>Integration of API</a:t>
            </a:r>
            <a:r>
              <a:rPr lang="en-US" sz="1600" dirty="0">
                <a:latin typeface="Arial" panose="020B0604020202020204" pitchFamily="34" charset="0"/>
                <a:cs typeface="Arial" panose="020B0604020202020204" pitchFamily="34" charset="0"/>
              </a:rPr>
              <a:t>: As a reseller, you need to integrate our API following our </a:t>
            </a:r>
            <a:r>
              <a:rPr lang="en-US" sz="1600" dirty="0">
                <a:latin typeface="Arial" panose="020B0604020202020204" pitchFamily="34" charset="0"/>
                <a:cs typeface="Arial" panose="020B0604020202020204" pitchFamily="34" charset="0"/>
                <a:hlinkClick r:id="rId4"/>
              </a:rPr>
              <a:t>Onboarding Process</a:t>
            </a:r>
            <a:endParaRPr lang="en-US" sz="1600" dirty="0">
              <a:latin typeface="Arial" panose="020B0604020202020204" pitchFamily="34" charset="0"/>
              <a:cs typeface="Arial" panose="020B0604020202020204" pitchFamily="34" charset="0"/>
            </a:endParaRPr>
          </a:p>
          <a:p>
            <a:pPr marL="800100" lvl="1" indent="-342900">
              <a:buFont typeface="+mj-lt"/>
              <a:buAutoNum type="arabicPeriod"/>
            </a:pPr>
            <a:r>
              <a:rPr lang="en-US" sz="1600" u="sng" dirty="0">
                <a:latin typeface="Arial" panose="020B0604020202020204" pitchFamily="34" charset="0"/>
                <a:cs typeface="Arial" panose="020B0604020202020204" pitchFamily="34" charset="0"/>
              </a:rPr>
              <a:t>Implementation of the Reseller Tracking strategy</a:t>
            </a:r>
            <a:r>
              <a:rPr lang="en-US" sz="1600" dirty="0">
                <a:latin typeface="Arial" panose="020B0604020202020204" pitchFamily="34" charset="0"/>
                <a:cs typeface="Arial" panose="020B0604020202020204" pitchFamily="34" charset="0"/>
              </a:rPr>
              <a:t>: you have to submit your client’s information through the “Client Request Form”.</a:t>
            </a:r>
          </a:p>
          <a:p>
            <a:pPr lvl="1"/>
            <a:r>
              <a:rPr lang="en-US" sz="1600" b="1" dirty="0">
                <a:solidFill>
                  <a:srgbClr val="FF0000"/>
                </a:solidFill>
                <a:latin typeface="Arial" panose="020B0604020202020204" pitchFamily="34" charset="0"/>
                <a:cs typeface="Arial" panose="020B0604020202020204" pitchFamily="34" charset="0"/>
              </a:rPr>
              <a:t>	IMPORTANT: </a:t>
            </a:r>
            <a:r>
              <a:rPr lang="en-US" sz="1600" dirty="0">
                <a:latin typeface="Arial" panose="020B0604020202020204" pitchFamily="34" charset="0"/>
                <a:cs typeface="Arial" panose="020B0604020202020204" pitchFamily="34" charset="0"/>
              </a:rPr>
              <a:t>If your client is planning to resell to other businesses, this Program ID needs a specific review 	since reselling is not allowed in our T&amp;Cs. </a:t>
            </a:r>
          </a:p>
          <a:p>
            <a:pPr marL="800100" lvl="1" indent="-342900">
              <a:buFont typeface="+mj-lt"/>
              <a:buAutoNum type="arabicPeriod" startAt="3"/>
            </a:pPr>
            <a:r>
              <a:rPr lang="en-US" sz="1600" u="sng" dirty="0">
                <a:latin typeface="Arial" panose="020B0604020202020204" pitchFamily="34" charset="0"/>
                <a:cs typeface="Arial" panose="020B0604020202020204" pitchFamily="34" charset="0"/>
              </a:rPr>
              <a:t>Approval process</a:t>
            </a:r>
            <a:r>
              <a:rPr lang="en-US" sz="1600" dirty="0">
                <a:latin typeface="Arial" panose="020B0604020202020204" pitchFamily="34" charset="0"/>
                <a:cs typeface="Arial" panose="020B0604020202020204" pitchFamily="34" charset="0"/>
              </a:rPr>
              <a:t>: Amazon will receive the “Client Request Form” and will approve/reject based on the information you have provided. Normally the request is self-approved unless there is information that requires further analysis from our internal teams. In that case your AM receives an email to review it.</a:t>
            </a:r>
          </a:p>
          <a:p>
            <a:pPr marL="800100" lvl="1" indent="-342900">
              <a:buFont typeface="+mj-lt"/>
              <a:buAutoNum type="arabicPeriod" startAt="3"/>
            </a:pPr>
            <a:r>
              <a:rPr lang="en-US" sz="1600" dirty="0">
                <a:latin typeface="Arial" panose="020B0604020202020204" pitchFamily="34" charset="0"/>
                <a:cs typeface="Arial" panose="020B0604020202020204" pitchFamily="34" charset="0"/>
              </a:rPr>
              <a:t>Reception of an email notification: you will receive an email with the approval or rejection of the “Client Request Form”</a:t>
            </a:r>
          </a:p>
          <a:p>
            <a:pPr marL="800100" lvl="1" indent="-342900">
              <a:buFont typeface="+mj-lt"/>
              <a:buAutoNum type="arabicPeriod" startAt="3"/>
            </a:pPr>
            <a:r>
              <a:rPr lang="en-US" sz="1600" dirty="0">
                <a:latin typeface="Arial" panose="020B0604020202020204" pitchFamily="34" charset="0"/>
                <a:cs typeface="Arial" panose="020B0604020202020204" pitchFamily="34" charset="0"/>
              </a:rPr>
              <a:t>Generation of the Program ID (PID): Approved submissions will receive a reference number (the PID) that you have to add as a mandatory field to each transaction call to the API to identify the client of each campaign. </a:t>
            </a:r>
          </a:p>
          <a:p>
            <a:pPr marL="800100" lvl="1" indent="-342900">
              <a:buFont typeface="+mj-lt"/>
              <a:buAutoNum type="arabicPeriod" startAt="3"/>
            </a:pPr>
            <a:endParaRPr lang="en-US" sz="16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57AFF34D-9234-4485-8E87-8AF669E69977}"/>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As a Reseller you are required to upload your client‘s information ...</a:t>
            </a:r>
            <a:endParaRPr lang="en-US" sz="1050" b="1" dirty="0">
              <a:solidFill>
                <a:srgbClr val="FF9900"/>
              </a:solidFill>
            </a:endParaRPr>
          </a:p>
        </p:txBody>
      </p:sp>
    </p:spTree>
    <p:extLst>
      <p:ext uri="{BB962C8B-B14F-4D97-AF65-F5344CB8AC3E}">
        <p14:creationId xmlns:p14="http://schemas.microsoft.com/office/powerpoint/2010/main" val="88274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4.- How does the process work?</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3" name="Rectangle 2">
            <a:extLst>
              <a:ext uri="{FF2B5EF4-FFF2-40B4-BE49-F238E27FC236}">
                <a16:creationId xmlns:a16="http://schemas.microsoft.com/office/drawing/2014/main" id="{0FE66C0F-E231-4A7E-81A0-F9CCD211841F}"/>
              </a:ext>
            </a:extLst>
          </p:cNvPr>
          <p:cNvSpPr>
            <a:spLocks noChangeArrowheads="1"/>
          </p:cNvSpPr>
          <p:nvPr/>
        </p:nvSpPr>
        <p:spPr bwMode="auto">
          <a:xfrm flipH="1">
            <a:off x="419067" y="1468922"/>
            <a:ext cx="11100485"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600" dirty="0">
                <a:latin typeface="Arial" panose="020B0604020202020204" pitchFamily="34" charset="0"/>
                <a:cs typeface="Arial" panose="020B0604020202020204" pitchFamily="34" charset="0"/>
              </a:rPr>
              <a:t>The program ID is an approved identifier provided by Amazon through a submission process. Partners will submit client and use case information through the portal in the Payment Tracker. Approved submissions will receive a reference number that will be added to each transaction call to the API. The </a:t>
            </a:r>
            <a:r>
              <a:rPr lang="en-US" sz="1600" dirty="0" err="1">
                <a:latin typeface="Arial" panose="020B0604020202020204" pitchFamily="34" charset="0"/>
                <a:cs typeface="Arial" panose="020B0604020202020204" pitchFamily="34" charset="0"/>
              </a:rPr>
              <a:t>programID</a:t>
            </a:r>
            <a:r>
              <a:rPr lang="en-US" sz="1600" dirty="0">
                <a:latin typeface="Arial" panose="020B0604020202020204" pitchFamily="34" charset="0"/>
                <a:cs typeface="Arial" panose="020B0604020202020204" pitchFamily="34" charset="0"/>
              </a:rPr>
              <a:t> is alphanumeric and can be up to 100 characters in length. The </a:t>
            </a:r>
            <a:r>
              <a:rPr lang="en-US" sz="1600" dirty="0" err="1">
                <a:latin typeface="Arial" panose="020B0604020202020204" pitchFamily="34" charset="0"/>
                <a:cs typeface="Arial" panose="020B0604020202020204" pitchFamily="34" charset="0"/>
              </a:rPr>
              <a:t>programId</a:t>
            </a:r>
            <a:r>
              <a:rPr lang="en-US" sz="1600" dirty="0">
                <a:latin typeface="Arial" panose="020B0604020202020204" pitchFamily="34" charset="0"/>
                <a:cs typeface="Arial" panose="020B0604020202020204" pitchFamily="34" charset="0"/>
              </a:rPr>
              <a:t> is a required field.</a:t>
            </a:r>
          </a:p>
          <a:p>
            <a:r>
              <a:rPr lang="en-US" sz="1600" dirty="0">
                <a:latin typeface="Arial" panose="020B0604020202020204" pitchFamily="34" charset="0"/>
                <a:cs typeface="Arial" panose="020B0604020202020204" pitchFamily="34" charset="0"/>
              </a:rPr>
              <a:t>The below sample message highlights the modifications needed to accommodate the </a:t>
            </a:r>
            <a:r>
              <a:rPr lang="en-US" sz="1600" dirty="0" err="1">
                <a:latin typeface="Arial" panose="020B0604020202020204" pitchFamily="34" charset="0"/>
                <a:cs typeface="Arial" panose="020B0604020202020204" pitchFamily="34" charset="0"/>
              </a:rPr>
              <a:t>programId</a:t>
            </a:r>
            <a:r>
              <a:rPr lang="en-US" sz="1600" dirty="0">
                <a:latin typeface="Arial" panose="020B0604020202020204" pitchFamily="34" charset="0"/>
                <a:cs typeface="Arial" panose="020B0604020202020204" pitchFamily="34" charset="0"/>
              </a:rPr>
              <a:t> field.</a:t>
            </a:r>
          </a:p>
          <a:p>
            <a:r>
              <a:rPr lang="en-US" sz="1600" dirty="0">
                <a:latin typeface="Arial" panose="020B0604020202020204" pitchFamily="34" charset="0"/>
                <a:cs typeface="Arial" panose="020B0604020202020204" pitchFamily="34" charset="0"/>
              </a:rPr>
              <a:t> </a:t>
            </a:r>
          </a:p>
          <a:p>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CreateGiftCardRequest</a:t>
            </a:r>
            <a:r>
              <a:rPr lang="en-US" sz="1600" dirty="0">
                <a:latin typeface="Arial" panose="020B0604020202020204" pitchFamily="34" charset="0"/>
                <a:cs typeface="Arial" panose="020B0604020202020204" pitchFamily="34" charset="0"/>
              </a:rPr>
              <a:t>&gt; </a:t>
            </a:r>
          </a:p>
          <a:p>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creationRequestId</a:t>
            </a:r>
            <a:r>
              <a:rPr lang="en-US" sz="1600" dirty="0">
                <a:latin typeface="Arial" panose="020B0604020202020204" pitchFamily="34" charset="0"/>
                <a:cs typeface="Arial" panose="020B0604020202020204" pitchFamily="34" charset="0"/>
              </a:rPr>
              <a:t>&gt;AwssbTSpecTest001&lt;/</a:t>
            </a:r>
            <a:r>
              <a:rPr lang="en-US" sz="1600" dirty="0" err="1">
                <a:latin typeface="Arial" panose="020B0604020202020204" pitchFamily="34" charset="0"/>
                <a:cs typeface="Arial" panose="020B0604020202020204" pitchFamily="34" charset="0"/>
              </a:rPr>
              <a:t>creationRequestId</a:t>
            </a:r>
            <a:r>
              <a:rPr lang="en-US" sz="1600" dirty="0">
                <a:latin typeface="Arial" panose="020B0604020202020204" pitchFamily="34" charset="0"/>
                <a:cs typeface="Arial" panose="020B0604020202020204" pitchFamily="34" charset="0"/>
              </a:rPr>
              <a:t>&gt; </a:t>
            </a:r>
          </a:p>
          <a:p>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partnerId</a:t>
            </a:r>
            <a:r>
              <a:rPr lang="en-US" sz="1600" dirty="0">
                <a:latin typeface="Arial" panose="020B0604020202020204" pitchFamily="34" charset="0"/>
                <a:cs typeface="Arial" panose="020B0604020202020204" pitchFamily="34" charset="0"/>
              </a:rPr>
              <a:t>&gt;</a:t>
            </a:r>
            <a:r>
              <a:rPr lang="en-US" sz="1600" dirty="0" err="1">
                <a:latin typeface="Arial" panose="020B0604020202020204" pitchFamily="34" charset="0"/>
                <a:cs typeface="Arial" panose="020B0604020202020204" pitchFamily="34" charset="0"/>
              </a:rPr>
              <a:t>Awssb</a:t>
            </a:r>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partnerId</a:t>
            </a:r>
            <a:r>
              <a:rPr lang="en-US" sz="1600" dirty="0">
                <a:latin typeface="Arial" panose="020B0604020202020204" pitchFamily="34" charset="0"/>
                <a:cs typeface="Arial" panose="020B0604020202020204" pitchFamily="34" charset="0"/>
              </a:rPr>
              <a:t>&gt; </a:t>
            </a:r>
          </a:p>
          <a:p>
            <a:r>
              <a:rPr lang="en-US" sz="1600" dirty="0">
                <a:latin typeface="Arial" panose="020B0604020202020204" pitchFamily="34" charset="0"/>
                <a:cs typeface="Arial" panose="020B0604020202020204" pitchFamily="34" charset="0"/>
              </a:rPr>
              <a:t>&lt;value&gt; </a:t>
            </a:r>
          </a:p>
          <a:p>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currencyCode</a:t>
            </a:r>
            <a:r>
              <a:rPr lang="en-US" sz="1600" dirty="0">
                <a:latin typeface="Arial" panose="020B0604020202020204" pitchFamily="34" charset="0"/>
                <a:cs typeface="Arial" panose="020B0604020202020204" pitchFamily="34" charset="0"/>
              </a:rPr>
              <a:t>&gt;EUR&lt;/</a:t>
            </a:r>
            <a:r>
              <a:rPr lang="en-US" sz="1600" dirty="0" err="1">
                <a:latin typeface="Arial" panose="020B0604020202020204" pitchFamily="34" charset="0"/>
                <a:cs typeface="Arial" panose="020B0604020202020204" pitchFamily="34" charset="0"/>
              </a:rPr>
              <a:t>currencyCode</a:t>
            </a:r>
            <a:r>
              <a:rPr lang="en-US" sz="1600" dirty="0">
                <a:latin typeface="Arial" panose="020B0604020202020204" pitchFamily="34" charset="0"/>
                <a:cs typeface="Arial" panose="020B0604020202020204" pitchFamily="34" charset="0"/>
              </a:rPr>
              <a:t>&gt; </a:t>
            </a:r>
          </a:p>
          <a:p>
            <a:r>
              <a:rPr lang="en-US" sz="1600" dirty="0">
                <a:latin typeface="Arial" panose="020B0604020202020204" pitchFamily="34" charset="0"/>
                <a:cs typeface="Arial" panose="020B0604020202020204" pitchFamily="34" charset="0"/>
              </a:rPr>
              <a:t>&lt;amount&gt;1.00&lt;/amount&gt; </a:t>
            </a:r>
          </a:p>
          <a:p>
            <a:r>
              <a:rPr lang="en-US" sz="1600" dirty="0">
                <a:latin typeface="Arial" panose="020B0604020202020204" pitchFamily="34" charset="0"/>
                <a:cs typeface="Arial" panose="020B0604020202020204" pitchFamily="34" charset="0"/>
              </a:rPr>
              <a:t>&lt;/value&gt; </a:t>
            </a:r>
          </a:p>
          <a:p>
            <a:r>
              <a:rPr lang="en-US" sz="1600" b="1" dirty="0">
                <a:latin typeface="Arial" panose="020B0604020202020204" pitchFamily="34" charset="0"/>
                <a:cs typeface="Arial" panose="020B0604020202020204" pitchFamily="34" charset="0"/>
              </a:rPr>
              <a:t>&lt;</a:t>
            </a:r>
            <a:r>
              <a:rPr lang="en-US" sz="1600" b="1" dirty="0" err="1">
                <a:latin typeface="Arial" panose="020B0604020202020204" pitchFamily="34" charset="0"/>
                <a:cs typeface="Arial" panose="020B0604020202020204" pitchFamily="34" charset="0"/>
              </a:rPr>
              <a:t>programId</a:t>
            </a:r>
            <a:r>
              <a:rPr lang="en-US" sz="1600" b="1" dirty="0">
                <a:latin typeface="Arial" panose="020B0604020202020204" pitchFamily="34" charset="0"/>
                <a:cs typeface="Arial" panose="020B0604020202020204" pitchFamily="34" charset="0"/>
              </a:rPr>
              <a:t>&gt;</a:t>
            </a:r>
            <a:r>
              <a:rPr lang="en-US" sz="1600" dirty="0">
                <a:latin typeface="Arial" panose="020B0604020202020204" pitchFamily="34" charset="0"/>
                <a:cs typeface="Arial" panose="020B0604020202020204" pitchFamily="34" charset="0"/>
              </a:rPr>
              <a:t>ObY8ftkZQoG3lp2cmEleqg</a:t>
            </a:r>
            <a:r>
              <a:rPr lang="en-US" sz="1600" b="1" dirty="0">
                <a:latin typeface="Arial" panose="020B0604020202020204" pitchFamily="34" charset="0"/>
                <a:cs typeface="Arial" panose="020B0604020202020204" pitchFamily="34" charset="0"/>
              </a:rPr>
              <a:t>&lt;/</a:t>
            </a:r>
            <a:r>
              <a:rPr lang="en-US" sz="1600" b="1" dirty="0" err="1">
                <a:latin typeface="Arial" panose="020B0604020202020204" pitchFamily="34" charset="0"/>
                <a:cs typeface="Arial" panose="020B0604020202020204" pitchFamily="34" charset="0"/>
              </a:rPr>
              <a:t>programId</a:t>
            </a:r>
            <a:r>
              <a:rPr lang="en-US" sz="1600" b="1" dirty="0">
                <a:latin typeface="Arial" panose="020B0604020202020204" pitchFamily="34" charset="0"/>
                <a:cs typeface="Arial" panose="020B0604020202020204" pitchFamily="34" charset="0"/>
              </a:rPr>
              <a:t>&gt; </a:t>
            </a:r>
          </a:p>
          <a:p>
            <a:r>
              <a:rPr lang="en-US" sz="1600" dirty="0">
                <a:latin typeface="Arial" panose="020B0604020202020204" pitchFamily="34" charset="0"/>
                <a:cs typeface="Arial" panose="020B0604020202020204" pitchFamily="34" charset="0"/>
              </a:rPr>
              <a:t>&lt;/</a:t>
            </a:r>
            <a:r>
              <a:rPr lang="en-US" sz="1600" dirty="0" err="1">
                <a:latin typeface="Arial" panose="020B0604020202020204" pitchFamily="34" charset="0"/>
                <a:cs typeface="Arial" panose="020B0604020202020204" pitchFamily="34" charset="0"/>
              </a:rPr>
              <a:t>CreateGiftCardRequest</a:t>
            </a:r>
            <a:r>
              <a:rPr lang="en-US" sz="1600" dirty="0">
                <a:latin typeface="Arial" panose="020B0604020202020204" pitchFamily="34" charset="0"/>
                <a:cs typeface="Arial" panose="020B0604020202020204" pitchFamily="34" charset="0"/>
              </a:rPr>
              <a:t>&gt; </a:t>
            </a:r>
          </a:p>
          <a:p>
            <a:pPr marL="800100" lvl="1" indent="-342900">
              <a:buFont typeface="+mj-lt"/>
              <a:buAutoNum type="arabicPeriod"/>
            </a:pPr>
            <a:endParaRPr lang="en-US" sz="1600" u="sng"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A8145644-6616-48DC-A767-C744D3A690C2}"/>
              </a:ext>
            </a:extLst>
          </p:cNvPr>
          <p:cNvSpPr/>
          <p:nvPr/>
        </p:nvSpPr>
        <p:spPr>
          <a:xfrm>
            <a:off x="289172" y="861420"/>
            <a:ext cx="11692296" cy="523220"/>
          </a:xfrm>
          <a:prstGeom prst="rect">
            <a:avLst/>
          </a:prstGeom>
        </p:spPr>
        <p:txBody>
          <a:bodyPr wrap="square">
            <a:spAutoFit/>
          </a:bodyPr>
          <a:lstStyle/>
          <a:p>
            <a:r>
              <a:rPr lang="en-US"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How to add the PID to each transaction call to the API </a:t>
            </a:r>
            <a:endParaRPr lang="en-US" sz="1050" b="1" dirty="0">
              <a:solidFill>
                <a:srgbClr val="FF9900"/>
              </a:solidFill>
            </a:endParaRPr>
          </a:p>
        </p:txBody>
      </p:sp>
    </p:spTree>
    <p:extLst>
      <p:ext uri="{BB962C8B-B14F-4D97-AF65-F5344CB8AC3E}">
        <p14:creationId xmlns:p14="http://schemas.microsoft.com/office/powerpoint/2010/main" val="117594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5.- Errors and how to resolve them</a:t>
            </a:r>
          </a:p>
        </p:txBody>
      </p:sp>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9" name="Rectangle 8">
            <a:extLst>
              <a:ext uri="{FF2B5EF4-FFF2-40B4-BE49-F238E27FC236}">
                <a16:creationId xmlns:a16="http://schemas.microsoft.com/office/drawing/2014/main" id="{A8145644-6616-48DC-A767-C744D3A690C2}"/>
              </a:ext>
            </a:extLst>
          </p:cNvPr>
          <p:cNvSpPr/>
          <p:nvPr/>
        </p:nvSpPr>
        <p:spPr>
          <a:xfrm>
            <a:off x="289172" y="861420"/>
            <a:ext cx="11692296" cy="523220"/>
          </a:xfrm>
          <a:prstGeom prst="rect">
            <a:avLst/>
          </a:prstGeom>
        </p:spPr>
        <p:txBody>
          <a:bodyPr wrap="square">
            <a:spAutoFit/>
          </a:bodyPr>
          <a:lstStyle/>
          <a:p>
            <a:r>
              <a:rPr lang="en-US"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Reseller Client/Program ID error handling</a:t>
            </a:r>
          </a:p>
        </p:txBody>
      </p:sp>
      <p:graphicFrame>
        <p:nvGraphicFramePr>
          <p:cNvPr id="10" name="Content Placeholder 3">
            <a:extLst>
              <a:ext uri="{FF2B5EF4-FFF2-40B4-BE49-F238E27FC236}">
                <a16:creationId xmlns:a16="http://schemas.microsoft.com/office/drawing/2014/main" id="{6929C597-41AF-4DC7-8944-397E1123007E}"/>
              </a:ext>
            </a:extLst>
          </p:cNvPr>
          <p:cNvGraphicFramePr>
            <a:graphicFrameLocks/>
          </p:cNvGraphicFramePr>
          <p:nvPr>
            <p:extLst>
              <p:ext uri="{D42A27DB-BD31-4B8C-83A1-F6EECF244321}">
                <p14:modId xmlns:p14="http://schemas.microsoft.com/office/powerpoint/2010/main" val="835474167"/>
              </p:ext>
            </p:extLst>
          </p:nvPr>
        </p:nvGraphicFramePr>
        <p:xfrm>
          <a:off x="138840" y="1506684"/>
          <a:ext cx="11914320" cy="5127032"/>
        </p:xfrm>
        <a:graphic>
          <a:graphicData uri="http://schemas.openxmlformats.org/drawingml/2006/table">
            <a:tbl>
              <a:tblPr firstRow="1" bandRow="1">
                <a:tableStyleId>{5C22544A-7EE6-4342-B048-85BDC9FD1C3A}</a:tableStyleId>
              </a:tblPr>
              <a:tblGrid>
                <a:gridCol w="1845351">
                  <a:extLst>
                    <a:ext uri="{9D8B030D-6E8A-4147-A177-3AD203B41FA5}">
                      <a16:colId xmlns:a16="http://schemas.microsoft.com/office/drawing/2014/main" val="1747809165"/>
                    </a:ext>
                  </a:extLst>
                </a:gridCol>
                <a:gridCol w="2238418">
                  <a:extLst>
                    <a:ext uri="{9D8B030D-6E8A-4147-A177-3AD203B41FA5}">
                      <a16:colId xmlns:a16="http://schemas.microsoft.com/office/drawing/2014/main" val="3928623795"/>
                    </a:ext>
                  </a:extLst>
                </a:gridCol>
                <a:gridCol w="3004169">
                  <a:extLst>
                    <a:ext uri="{9D8B030D-6E8A-4147-A177-3AD203B41FA5}">
                      <a16:colId xmlns:a16="http://schemas.microsoft.com/office/drawing/2014/main" val="1613338703"/>
                    </a:ext>
                  </a:extLst>
                </a:gridCol>
                <a:gridCol w="4826382">
                  <a:extLst>
                    <a:ext uri="{9D8B030D-6E8A-4147-A177-3AD203B41FA5}">
                      <a16:colId xmlns:a16="http://schemas.microsoft.com/office/drawing/2014/main" val="4096240247"/>
                    </a:ext>
                  </a:extLst>
                </a:gridCol>
              </a:tblGrid>
              <a:tr h="358581">
                <a:tc>
                  <a:txBody>
                    <a:bodyPr/>
                    <a:lstStyle/>
                    <a:p>
                      <a:r>
                        <a:rPr lang="en-US" dirty="0"/>
                        <a:t>Error Message</a:t>
                      </a:r>
                    </a:p>
                  </a:txBody>
                  <a:tcPr/>
                </a:tc>
                <a:tc>
                  <a:txBody>
                    <a:bodyPr/>
                    <a:lstStyle/>
                    <a:p>
                      <a:r>
                        <a:rPr lang="en-US" dirty="0"/>
                        <a:t>Why?</a:t>
                      </a:r>
                    </a:p>
                  </a:txBody>
                  <a:tcPr/>
                </a:tc>
                <a:tc>
                  <a:txBody>
                    <a:bodyPr/>
                    <a:lstStyle/>
                    <a:p>
                      <a:r>
                        <a:rPr lang="en-US" dirty="0"/>
                        <a:t>How to resolve</a:t>
                      </a:r>
                    </a:p>
                  </a:txBody>
                  <a:tcPr/>
                </a:tc>
                <a:tc>
                  <a:txBody>
                    <a:bodyPr/>
                    <a:lstStyle/>
                    <a:p>
                      <a:r>
                        <a:rPr lang="en-US" dirty="0"/>
                        <a:t>Example</a:t>
                      </a:r>
                    </a:p>
                  </a:txBody>
                  <a:tcPr/>
                </a:tc>
                <a:extLst>
                  <a:ext uri="{0D108BD9-81ED-4DB2-BD59-A6C34878D82A}">
                    <a16:rowId xmlns:a16="http://schemas.microsoft.com/office/drawing/2014/main" val="1638822382"/>
                  </a:ext>
                </a:extLst>
              </a:tr>
              <a:tr h="12833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err="1">
                          <a:solidFill>
                            <a:schemeClr val="dk1"/>
                          </a:solidFill>
                          <a:effectLst/>
                          <a:latin typeface="+mn-lt"/>
                          <a:ea typeface="+mn-ea"/>
                          <a:cs typeface="+mn-cs"/>
                        </a:rPr>
                        <a:t>ProgramIdNotPresent</a:t>
                      </a:r>
                      <a:endParaRPr lang="en-US" sz="1400" b="0" kern="1200" dirty="0">
                        <a:solidFill>
                          <a:schemeClr val="dk1"/>
                        </a:solidFill>
                        <a:effectLst/>
                        <a:latin typeface="+mn-lt"/>
                        <a:ea typeface="+mn-ea"/>
                        <a:cs typeface="+mn-cs"/>
                      </a:endParaRPr>
                    </a:p>
                  </a:txBody>
                  <a:tcPr/>
                </a:tc>
                <a:tc>
                  <a:txBody>
                    <a:bodyPr/>
                    <a:lstStyle/>
                    <a:p>
                      <a:r>
                        <a:rPr lang="en-US" sz="1400" b="0" kern="1200" dirty="0">
                          <a:solidFill>
                            <a:schemeClr val="dk1"/>
                          </a:solidFill>
                          <a:effectLst/>
                          <a:latin typeface="+mn-lt"/>
                          <a:ea typeface="+mn-ea"/>
                          <a:cs typeface="+mn-cs"/>
                        </a:rPr>
                        <a:t>A </a:t>
                      </a:r>
                      <a:r>
                        <a:rPr lang="en-US" sz="1400" b="0" kern="1200" dirty="0" err="1">
                          <a:solidFill>
                            <a:schemeClr val="dk1"/>
                          </a:solidFill>
                          <a:effectLst/>
                          <a:latin typeface="+mn-lt"/>
                          <a:ea typeface="+mn-ea"/>
                          <a:cs typeface="+mn-cs"/>
                        </a:rPr>
                        <a:t>programId</a:t>
                      </a:r>
                      <a:r>
                        <a:rPr lang="en-US" sz="1400" b="0" kern="1200" dirty="0">
                          <a:solidFill>
                            <a:schemeClr val="dk1"/>
                          </a:solidFill>
                          <a:effectLst/>
                          <a:latin typeface="+mn-lt"/>
                          <a:ea typeface="+mn-ea"/>
                          <a:cs typeface="+mn-cs"/>
                        </a:rPr>
                        <a:t> was not included in the API call</a:t>
                      </a:r>
                    </a:p>
                  </a:txBody>
                  <a:tcPr/>
                </a:tc>
                <a:tc>
                  <a:txBody>
                    <a:bodyPr/>
                    <a:lstStyle/>
                    <a:p>
                      <a:r>
                        <a:rPr lang="en-US" sz="1400" b="0" kern="1200" dirty="0">
                          <a:solidFill>
                            <a:schemeClr val="dk1"/>
                          </a:solidFill>
                          <a:effectLst/>
                          <a:latin typeface="+mn-lt"/>
                          <a:ea typeface="+mn-ea"/>
                          <a:cs typeface="+mn-cs"/>
                        </a:rPr>
                        <a:t>Add the </a:t>
                      </a:r>
                      <a:r>
                        <a:rPr lang="en-US" sz="1400" b="0" kern="1200" dirty="0" err="1">
                          <a:solidFill>
                            <a:schemeClr val="dk1"/>
                          </a:solidFill>
                          <a:effectLst/>
                          <a:latin typeface="+mn-lt"/>
                          <a:ea typeface="+mn-ea"/>
                          <a:cs typeface="+mn-cs"/>
                        </a:rPr>
                        <a:t>programId</a:t>
                      </a:r>
                      <a:r>
                        <a:rPr lang="en-US" sz="1400" b="0" kern="1200" dirty="0">
                          <a:solidFill>
                            <a:schemeClr val="dk1"/>
                          </a:solidFill>
                          <a:effectLst/>
                          <a:latin typeface="+mn-lt"/>
                          <a:ea typeface="+mn-ea"/>
                          <a:cs typeface="+mn-cs"/>
                        </a:rPr>
                        <a:t> parameter and value to the API call. The </a:t>
                      </a:r>
                      <a:r>
                        <a:rPr lang="en-US" sz="1400" b="0" kern="1200" dirty="0" err="1">
                          <a:solidFill>
                            <a:schemeClr val="dk1"/>
                          </a:solidFill>
                          <a:effectLst/>
                          <a:latin typeface="+mn-lt"/>
                          <a:ea typeface="+mn-ea"/>
                          <a:cs typeface="+mn-cs"/>
                        </a:rPr>
                        <a:t>programId</a:t>
                      </a:r>
                      <a:r>
                        <a:rPr lang="en-US" sz="1400" b="0" kern="1200" dirty="0">
                          <a:solidFill>
                            <a:schemeClr val="dk1"/>
                          </a:solidFill>
                          <a:effectLst/>
                          <a:latin typeface="+mn-lt"/>
                          <a:ea typeface="+mn-ea"/>
                          <a:cs typeface="+mn-cs"/>
                        </a:rPr>
                        <a:t> is the client identifier provided once the information provided in the Client Request Form is approved.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&lt;</a:t>
                      </a:r>
                      <a:r>
                        <a:rPr lang="en-US" sz="1400" b="1" kern="1200" dirty="0" err="1">
                          <a:solidFill>
                            <a:schemeClr val="dk1"/>
                          </a:solidFill>
                          <a:effectLst/>
                          <a:latin typeface="+mn-lt"/>
                          <a:ea typeface="+mn-ea"/>
                          <a:cs typeface="+mn-cs"/>
                        </a:rPr>
                        <a:t>programId</a:t>
                      </a:r>
                      <a:r>
                        <a:rPr lang="en-US" sz="1400" b="1" kern="1200" dirty="0">
                          <a:solidFill>
                            <a:schemeClr val="dk1"/>
                          </a:solidFill>
                          <a:effectLst/>
                          <a:latin typeface="+mn-lt"/>
                          <a:ea typeface="+mn-ea"/>
                          <a:cs typeface="+mn-cs"/>
                        </a:rPr>
                        <a:t>&gt;ObY1KynObYr2d2b0bAFet&lt;/</a:t>
                      </a:r>
                      <a:r>
                        <a:rPr lang="en-US" sz="1400" b="1" kern="1200" dirty="0" err="1">
                          <a:solidFill>
                            <a:schemeClr val="dk1"/>
                          </a:solidFill>
                          <a:effectLst/>
                          <a:latin typeface="+mn-lt"/>
                          <a:ea typeface="+mn-ea"/>
                          <a:cs typeface="+mn-cs"/>
                        </a:rPr>
                        <a:t>programId</a:t>
                      </a:r>
                      <a:r>
                        <a:rPr lang="en-US" sz="1400" b="1" kern="1200" dirty="0">
                          <a:solidFill>
                            <a:schemeClr val="dk1"/>
                          </a:solidFill>
                          <a:effectLst/>
                          <a:latin typeface="+mn-lt"/>
                          <a:ea typeface="+mn-ea"/>
                          <a:cs typeface="+mn-cs"/>
                        </a:rPr>
                        <a:t>&gt;</a:t>
                      </a:r>
                    </a:p>
                    <a:p>
                      <a:endParaRPr lang="en-US" sz="1400" b="0" kern="1200" dirty="0">
                        <a:solidFill>
                          <a:schemeClr val="dk1"/>
                        </a:solidFill>
                        <a:effectLst/>
                        <a:latin typeface="+mn-lt"/>
                        <a:ea typeface="+mn-ea"/>
                        <a:cs typeface="+mn-cs"/>
                      </a:endParaRPr>
                    </a:p>
                  </a:txBody>
                  <a:tcPr/>
                </a:tc>
                <a:extLst>
                  <a:ext uri="{0D108BD9-81ED-4DB2-BD59-A6C34878D82A}">
                    <a16:rowId xmlns:a16="http://schemas.microsoft.com/office/drawing/2014/main" val="2350819513"/>
                  </a:ext>
                </a:extLst>
              </a:tr>
              <a:tr h="21514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err="1">
                          <a:solidFill>
                            <a:schemeClr val="dk1"/>
                          </a:solidFill>
                          <a:effectLst/>
                          <a:latin typeface="+mn-lt"/>
                          <a:ea typeface="+mn-ea"/>
                          <a:cs typeface="+mn-cs"/>
                        </a:rPr>
                        <a:t>InvalidProgramId</a:t>
                      </a:r>
                      <a:endParaRPr lang="en-US" sz="1400" b="0" kern="1200" dirty="0">
                        <a:solidFill>
                          <a:schemeClr val="dk1"/>
                        </a:solidFill>
                        <a:effectLst/>
                        <a:latin typeface="+mn-lt"/>
                        <a:ea typeface="+mn-ea"/>
                        <a:cs typeface="+mn-cs"/>
                      </a:endParaRPr>
                    </a:p>
                    <a:p>
                      <a:endParaRPr lang="en-US" sz="1400" b="0" kern="1200" dirty="0">
                        <a:solidFill>
                          <a:schemeClr val="dk1"/>
                        </a:solidFill>
                        <a:effectLst/>
                        <a:latin typeface="+mn-lt"/>
                        <a:ea typeface="+mn-ea"/>
                        <a:cs typeface="+mn-cs"/>
                      </a:endParaRPr>
                    </a:p>
                  </a:txBody>
                  <a:tcPr/>
                </a:tc>
                <a:tc>
                  <a:txBody>
                    <a:bodyPr/>
                    <a:lstStyle/>
                    <a:p>
                      <a:r>
                        <a:rPr lang="en-US" sz="1400" b="0" kern="1200" dirty="0">
                          <a:solidFill>
                            <a:schemeClr val="dk1"/>
                          </a:solidFill>
                          <a:effectLst/>
                          <a:latin typeface="+mn-lt"/>
                          <a:ea typeface="+mn-ea"/>
                          <a:cs typeface="+mn-cs"/>
                        </a:rPr>
                        <a:t>The </a:t>
                      </a:r>
                      <a:r>
                        <a:rPr lang="en-US" sz="1400" b="0" kern="1200" dirty="0" err="1">
                          <a:solidFill>
                            <a:schemeClr val="dk1"/>
                          </a:solidFill>
                          <a:effectLst/>
                          <a:latin typeface="+mn-lt"/>
                          <a:ea typeface="+mn-ea"/>
                          <a:cs typeface="+mn-cs"/>
                        </a:rPr>
                        <a:t>programId</a:t>
                      </a:r>
                      <a:r>
                        <a:rPr lang="en-US" sz="1400" b="0" kern="1200" dirty="0">
                          <a:solidFill>
                            <a:schemeClr val="dk1"/>
                          </a:solidFill>
                          <a:effectLst/>
                          <a:latin typeface="+mn-lt"/>
                          <a:ea typeface="+mn-ea"/>
                          <a:cs typeface="+mn-cs"/>
                        </a:rPr>
                        <a:t> used in the API call has not been validated as an approved client ID</a:t>
                      </a:r>
                    </a:p>
                  </a:txBody>
                  <a:tcPr/>
                </a:tc>
                <a:tc>
                  <a:txBody>
                    <a:bodyPr/>
                    <a:lstStyle/>
                    <a:p>
                      <a:r>
                        <a:rPr lang="en-US" sz="1400" b="0" kern="1200" dirty="0">
                          <a:solidFill>
                            <a:schemeClr val="dk1"/>
                          </a:solidFill>
                          <a:effectLst/>
                          <a:latin typeface="+mn-lt"/>
                          <a:ea typeface="+mn-ea"/>
                          <a:cs typeface="+mn-cs"/>
                        </a:rPr>
                        <a:t>Upload your client list (if you haven’t already) and use the approved Program ID provided for that client. Once the Program ID is approved you will receive an email notification.</a:t>
                      </a:r>
                    </a:p>
                  </a:txBody>
                  <a:tcPr/>
                </a:tc>
                <a:tc>
                  <a:txBody>
                    <a:bodyPr/>
                    <a:lstStyle/>
                    <a:p>
                      <a:r>
                        <a:rPr lang="en-US" sz="800" kern="1200" dirty="0">
                          <a:solidFill>
                            <a:schemeClr val="dk1"/>
                          </a:solidFill>
                          <a:effectLst/>
                          <a:latin typeface="+mn-lt"/>
                          <a:ea typeface="+mn-ea"/>
                          <a:cs typeface="+mn-cs"/>
                        </a:rPr>
                        <a:t>Hello Thomas,</a:t>
                      </a:r>
                    </a:p>
                    <a:p>
                      <a:r>
                        <a:rPr lang="en-US" sz="800" kern="1200" dirty="0">
                          <a:solidFill>
                            <a:schemeClr val="dk1"/>
                          </a:solidFill>
                          <a:effectLst/>
                          <a:latin typeface="+mn-lt"/>
                          <a:ea typeface="+mn-ea"/>
                          <a:cs typeface="+mn-cs"/>
                        </a:rPr>
                        <a:t> </a:t>
                      </a:r>
                    </a:p>
                    <a:p>
                      <a:r>
                        <a:rPr lang="en-US" sz="800" kern="1200" dirty="0">
                          <a:solidFill>
                            <a:schemeClr val="dk1"/>
                          </a:solidFill>
                          <a:effectLst/>
                          <a:latin typeface="+mn-lt"/>
                          <a:ea typeface="+mn-ea"/>
                          <a:cs typeface="+mn-cs"/>
                        </a:rPr>
                        <a:t>Your client approval request for </a:t>
                      </a:r>
                      <a:r>
                        <a:rPr lang="en-US" sz="800" b="1" kern="1200" dirty="0">
                          <a:solidFill>
                            <a:schemeClr val="dk1"/>
                          </a:solidFill>
                          <a:effectLst/>
                          <a:latin typeface="+mn-lt"/>
                          <a:ea typeface="+mn-ea"/>
                          <a:cs typeface="+mn-cs"/>
                        </a:rPr>
                        <a:t>Example Client 1 </a:t>
                      </a:r>
                      <a:r>
                        <a:rPr lang="en-US" sz="800" kern="1200" dirty="0">
                          <a:solidFill>
                            <a:schemeClr val="dk1"/>
                          </a:solidFill>
                          <a:effectLst/>
                          <a:latin typeface="+mn-lt"/>
                          <a:ea typeface="+mn-ea"/>
                          <a:cs typeface="+mn-cs"/>
                        </a:rPr>
                        <a:t>has been approved. You are now ready to use this client reference ID/program reference ID 1zAy3x4wBv6utY9tFX8 for any API calls related to this client.</a:t>
                      </a:r>
                    </a:p>
                    <a:p>
                      <a:r>
                        <a:rPr lang="en-US" sz="800" kern="1200" dirty="0">
                          <a:solidFill>
                            <a:schemeClr val="dk1"/>
                          </a:solidFill>
                          <a:effectLst/>
                          <a:latin typeface="+mn-lt"/>
                          <a:ea typeface="+mn-ea"/>
                          <a:cs typeface="+mn-cs"/>
                        </a:rPr>
                        <a:t> </a:t>
                      </a:r>
                    </a:p>
                    <a:p>
                      <a:r>
                        <a:rPr lang="en-US" sz="800" kern="1200" dirty="0">
                          <a:solidFill>
                            <a:schemeClr val="dk1"/>
                          </a:solidFill>
                          <a:effectLst/>
                          <a:latin typeface="+mn-lt"/>
                          <a:ea typeface="+mn-ea"/>
                          <a:cs typeface="+mn-cs"/>
                        </a:rPr>
                        <a:t>Please ensure your API calls for this program contain the matching client reference ID/program reference ID.</a:t>
                      </a:r>
                    </a:p>
                    <a:p>
                      <a:r>
                        <a:rPr lang="en-US" sz="800" kern="1200" dirty="0">
                          <a:solidFill>
                            <a:schemeClr val="dk1"/>
                          </a:solidFill>
                          <a:effectLst/>
                          <a:latin typeface="+mn-lt"/>
                          <a:ea typeface="+mn-ea"/>
                          <a:cs typeface="+mn-cs"/>
                        </a:rPr>
                        <a:t> </a:t>
                      </a:r>
                    </a:p>
                    <a:p>
                      <a:r>
                        <a:rPr lang="en-US" sz="800" kern="1200" dirty="0">
                          <a:solidFill>
                            <a:schemeClr val="dk1"/>
                          </a:solidFill>
                          <a:effectLst/>
                          <a:latin typeface="+mn-lt"/>
                          <a:ea typeface="+mn-ea"/>
                          <a:cs typeface="+mn-cs"/>
                        </a:rPr>
                        <a:t>If you have any questions, please contact your account manager.</a:t>
                      </a:r>
                    </a:p>
                    <a:p>
                      <a:r>
                        <a:rPr lang="en-US" sz="800" kern="1200" dirty="0">
                          <a:solidFill>
                            <a:schemeClr val="dk1"/>
                          </a:solidFill>
                          <a:effectLst/>
                          <a:latin typeface="+mn-lt"/>
                          <a:ea typeface="+mn-ea"/>
                          <a:cs typeface="+mn-cs"/>
                        </a:rPr>
                        <a:t> </a:t>
                      </a:r>
                    </a:p>
                    <a:p>
                      <a:r>
                        <a:rPr lang="en-US" sz="800" b="1" kern="1200" dirty="0">
                          <a:solidFill>
                            <a:schemeClr val="dk1"/>
                          </a:solidFill>
                          <a:effectLst/>
                          <a:latin typeface="+mn-lt"/>
                          <a:ea typeface="+mn-ea"/>
                          <a:cs typeface="+mn-cs"/>
                        </a:rPr>
                        <a:t>*** Your input form ***</a:t>
                      </a:r>
                      <a:endParaRPr lang="en-US" sz="800" kern="1200" dirty="0">
                        <a:solidFill>
                          <a:schemeClr val="dk1"/>
                        </a:solidFill>
                        <a:effectLst/>
                        <a:latin typeface="+mn-lt"/>
                        <a:ea typeface="+mn-ea"/>
                        <a:cs typeface="+mn-cs"/>
                      </a:endParaRPr>
                    </a:p>
                    <a:p>
                      <a:r>
                        <a:rPr lang="en-US" sz="800" kern="1200" dirty="0">
                          <a:solidFill>
                            <a:schemeClr val="dk1"/>
                          </a:solidFill>
                          <a:effectLst/>
                          <a:latin typeface="+mn-lt"/>
                          <a:ea typeface="+mn-ea"/>
                          <a:cs typeface="+mn-cs"/>
                        </a:rPr>
                        <a:t> </a:t>
                      </a:r>
                    </a:p>
                    <a:p>
                      <a:r>
                        <a:rPr lang="en-US" sz="800" b="1" kern="1200" dirty="0">
                          <a:solidFill>
                            <a:schemeClr val="dk1"/>
                          </a:solidFill>
                          <a:effectLst/>
                          <a:latin typeface="+mn-lt"/>
                          <a:ea typeface="+mn-ea"/>
                          <a:cs typeface="+mn-cs"/>
                        </a:rPr>
                        <a:t>Program reference ID:</a:t>
                      </a:r>
                      <a:r>
                        <a:rPr lang="en-US" sz="800" kern="1200" dirty="0">
                          <a:solidFill>
                            <a:schemeClr val="dk1"/>
                          </a:solidFill>
                          <a:effectLst/>
                          <a:latin typeface="+mn-lt"/>
                          <a:ea typeface="+mn-ea"/>
                          <a:cs typeface="+mn-cs"/>
                        </a:rPr>
                        <a:t> 1zAy3x4wBv6utY9tFX8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mn-lt"/>
                          <a:ea typeface="+mn-ea"/>
                          <a:cs typeface="+mn-cs"/>
                        </a:rPr>
                        <a:t>&lt;</a:t>
                      </a:r>
                      <a:r>
                        <a:rPr lang="en-US" sz="1400" b="1" kern="1200" dirty="0" err="1">
                          <a:solidFill>
                            <a:schemeClr val="dk1"/>
                          </a:solidFill>
                          <a:effectLst/>
                          <a:latin typeface="+mn-lt"/>
                          <a:ea typeface="+mn-ea"/>
                          <a:cs typeface="+mn-cs"/>
                        </a:rPr>
                        <a:t>programId</a:t>
                      </a:r>
                      <a:r>
                        <a:rPr lang="en-US" sz="1400" b="1" kern="1200" dirty="0">
                          <a:solidFill>
                            <a:schemeClr val="dk1"/>
                          </a:solidFill>
                          <a:effectLst/>
                          <a:latin typeface="+mn-lt"/>
                          <a:ea typeface="+mn-ea"/>
                          <a:cs typeface="+mn-cs"/>
                        </a:rPr>
                        <a:t>&gt;1zAy3x4wBv6utY9tFX8&lt;/</a:t>
                      </a:r>
                      <a:r>
                        <a:rPr lang="en-US" sz="1400" b="1" kern="1200" dirty="0" err="1">
                          <a:solidFill>
                            <a:schemeClr val="dk1"/>
                          </a:solidFill>
                          <a:effectLst/>
                          <a:latin typeface="+mn-lt"/>
                          <a:ea typeface="+mn-ea"/>
                          <a:cs typeface="+mn-cs"/>
                        </a:rPr>
                        <a:t>programId</a:t>
                      </a:r>
                      <a:r>
                        <a:rPr lang="en-US" sz="1400" b="1" kern="1200" dirty="0">
                          <a:solidFill>
                            <a:schemeClr val="dk1"/>
                          </a:solidFill>
                          <a:effectLst/>
                          <a:latin typeface="+mn-lt"/>
                          <a:ea typeface="+mn-ea"/>
                          <a:cs typeface="+mn-cs"/>
                        </a:rPr>
                        <a:t>&gt;</a:t>
                      </a:r>
                    </a:p>
                    <a:p>
                      <a:endParaRPr lang="en-US" sz="1400" b="0" kern="1200" dirty="0">
                        <a:solidFill>
                          <a:schemeClr val="dk1"/>
                        </a:solidFill>
                        <a:effectLst/>
                        <a:latin typeface="+mn-lt"/>
                        <a:ea typeface="+mn-ea"/>
                        <a:cs typeface="+mn-cs"/>
                      </a:endParaRPr>
                    </a:p>
                  </a:txBody>
                  <a:tcPr/>
                </a:tc>
                <a:extLst>
                  <a:ext uri="{0D108BD9-81ED-4DB2-BD59-A6C34878D82A}">
                    <a16:rowId xmlns:a16="http://schemas.microsoft.com/office/drawing/2014/main" val="3663672301"/>
                  </a:ext>
                </a:extLst>
              </a:tr>
              <a:tr h="1283356">
                <a:tc>
                  <a:txBody>
                    <a:bodyPr/>
                    <a:lstStyle/>
                    <a:p>
                      <a:r>
                        <a:rPr lang="en-US" sz="1400" b="0" kern="1200" dirty="0">
                          <a:solidFill>
                            <a:schemeClr val="dk1"/>
                          </a:solidFill>
                          <a:effectLst/>
                          <a:latin typeface="+mn-lt"/>
                          <a:ea typeface="+mn-ea"/>
                          <a:cs typeface="+mn-cs"/>
                        </a:rPr>
                        <a:t>Other errors</a:t>
                      </a:r>
                    </a:p>
                  </a:txBody>
                  <a:tcPr/>
                </a:tc>
                <a:tc>
                  <a:txBody>
                    <a:bodyPr/>
                    <a:lstStyle/>
                    <a:p>
                      <a:r>
                        <a:rPr lang="en-US" sz="1400" b="0" kern="1200" dirty="0">
                          <a:solidFill>
                            <a:schemeClr val="dk1"/>
                          </a:solidFill>
                          <a:effectLst/>
                          <a:latin typeface="+mn-lt"/>
                          <a:ea typeface="+mn-ea"/>
                          <a:cs typeface="+mn-cs"/>
                        </a:rPr>
                        <a:t>There are various other errors that can occur if the API call payload is incorrect or other issues are present.</a:t>
                      </a:r>
                    </a:p>
                  </a:txBody>
                  <a:tcPr/>
                </a:tc>
                <a:tc>
                  <a:txBody>
                    <a:bodyPr/>
                    <a:lstStyle/>
                    <a:p>
                      <a:r>
                        <a:rPr lang="en-US" sz="1400" b="0" kern="1200" dirty="0">
                          <a:solidFill>
                            <a:schemeClr val="dk1"/>
                          </a:solidFill>
                          <a:effectLst/>
                          <a:latin typeface="+mn-lt"/>
                          <a:ea typeface="+mn-ea"/>
                          <a:cs typeface="+mn-cs"/>
                        </a:rPr>
                        <a:t>Refer to the Error Codes in the AGCOD Technical Documentation site: </a:t>
                      </a:r>
                      <a:r>
                        <a:rPr lang="en-US" sz="1400" b="0" kern="1200" dirty="0">
                          <a:solidFill>
                            <a:schemeClr val="dk1"/>
                          </a:solidFill>
                          <a:effectLst/>
                          <a:latin typeface="+mn-lt"/>
                          <a:ea typeface="+mn-ea"/>
                          <a:cs typeface="+mn-cs"/>
                          <a:hlinkClick r:id="rId4"/>
                        </a:rPr>
                        <a:t>https://developer.amazon.com/docs/incentives-api/gift-codes-errors.html</a:t>
                      </a:r>
                      <a:r>
                        <a:rPr lang="en-US" sz="1400" b="0" kern="1200" dirty="0">
                          <a:solidFill>
                            <a:schemeClr val="dk1"/>
                          </a:solidFill>
                          <a:effectLst/>
                          <a:latin typeface="+mn-lt"/>
                          <a:ea typeface="+mn-ea"/>
                          <a:cs typeface="+mn-cs"/>
                        </a:rPr>
                        <a:t> </a:t>
                      </a:r>
                    </a:p>
                  </a:txBody>
                  <a:tcPr/>
                </a:tc>
                <a:tc>
                  <a:txBody>
                    <a:bodyPr/>
                    <a:lstStyle/>
                    <a:p>
                      <a:r>
                        <a:rPr lang="en-US" sz="1200" b="1" kern="1200" dirty="0">
                          <a:solidFill>
                            <a:schemeClr val="dk1"/>
                          </a:solidFill>
                          <a:effectLst/>
                          <a:latin typeface="+mn-lt"/>
                          <a:ea typeface="+mn-ea"/>
                          <a:cs typeface="+mn-cs"/>
                        </a:rPr>
                        <a:t>F200 </a:t>
                      </a:r>
                      <a:r>
                        <a:rPr lang="en-US" sz="1200" b="0" kern="1200" dirty="0">
                          <a:solidFill>
                            <a:schemeClr val="dk1"/>
                          </a:solidFill>
                          <a:effectLst/>
                          <a:latin typeface="+mn-lt"/>
                          <a:ea typeface="+mn-ea"/>
                          <a:cs typeface="+mn-cs"/>
                        </a:rPr>
                        <a:t>- Invalid Request Error (something is incorrect in the request payload)</a:t>
                      </a:r>
                    </a:p>
                    <a:p>
                      <a:r>
                        <a:rPr lang="en-US" sz="1200" b="1" kern="1200" dirty="0">
                          <a:solidFill>
                            <a:schemeClr val="dk1"/>
                          </a:solidFill>
                          <a:effectLst/>
                          <a:latin typeface="+mn-lt"/>
                          <a:ea typeface="+mn-ea"/>
                          <a:cs typeface="+mn-cs"/>
                        </a:rPr>
                        <a:t>F300 </a:t>
                      </a:r>
                      <a:r>
                        <a:rPr lang="en-US" sz="1200" b="0" kern="1200" dirty="0">
                          <a:solidFill>
                            <a:schemeClr val="dk1"/>
                          </a:solidFill>
                          <a:effectLst/>
                          <a:latin typeface="+mn-lt"/>
                          <a:ea typeface="+mn-ea"/>
                          <a:cs typeface="+mn-cs"/>
                        </a:rPr>
                        <a:t>- Account related Error (typically due to onboarding, authentication, access related issues, etc.)</a:t>
                      </a:r>
                    </a:p>
                    <a:p>
                      <a:r>
                        <a:rPr lang="en-US" sz="1200" b="1" kern="1200" dirty="0">
                          <a:solidFill>
                            <a:schemeClr val="dk1"/>
                          </a:solidFill>
                          <a:effectLst/>
                          <a:latin typeface="+mn-lt"/>
                          <a:ea typeface="+mn-ea"/>
                          <a:cs typeface="+mn-cs"/>
                        </a:rPr>
                        <a:t>F400 </a:t>
                      </a:r>
                      <a:r>
                        <a:rPr lang="en-US" sz="1200" b="0" kern="1200" dirty="0">
                          <a:solidFill>
                            <a:schemeClr val="dk1"/>
                          </a:solidFill>
                          <a:effectLst/>
                          <a:latin typeface="+mn-lt"/>
                          <a:ea typeface="+mn-ea"/>
                          <a:cs typeface="+mn-cs"/>
                        </a:rPr>
                        <a:t>- Retriable Error (Temporary issue).</a:t>
                      </a:r>
                    </a:p>
                    <a:p>
                      <a:r>
                        <a:rPr lang="en-US" sz="1200" b="1" kern="1200" dirty="0">
                          <a:solidFill>
                            <a:schemeClr val="dk1"/>
                          </a:solidFill>
                          <a:effectLst/>
                          <a:latin typeface="+mn-lt"/>
                          <a:ea typeface="+mn-ea"/>
                          <a:cs typeface="+mn-cs"/>
                        </a:rPr>
                        <a:t>F500 </a:t>
                      </a:r>
                      <a:r>
                        <a:rPr lang="en-US" sz="1200" b="0" kern="1200" dirty="0">
                          <a:solidFill>
                            <a:schemeClr val="dk1"/>
                          </a:solidFill>
                          <a:effectLst/>
                          <a:latin typeface="+mn-lt"/>
                          <a:ea typeface="+mn-ea"/>
                          <a:cs typeface="+mn-cs"/>
                        </a:rPr>
                        <a:t>- Unknown Error</a:t>
                      </a:r>
                    </a:p>
                    <a:p>
                      <a:r>
                        <a:rPr lang="en-US" sz="1200" b="1" kern="1200" dirty="0">
                          <a:solidFill>
                            <a:schemeClr val="dk1"/>
                          </a:solidFill>
                          <a:effectLst/>
                          <a:latin typeface="+mn-lt"/>
                          <a:ea typeface="+mn-ea"/>
                          <a:cs typeface="+mn-cs"/>
                        </a:rPr>
                        <a:t>Throttled </a:t>
                      </a:r>
                      <a:r>
                        <a:rPr lang="en-US" sz="1200" b="0" kern="1200" dirty="0">
                          <a:solidFill>
                            <a:schemeClr val="dk1"/>
                          </a:solidFill>
                          <a:effectLst/>
                          <a:latin typeface="+mn-lt"/>
                          <a:ea typeface="+mn-ea"/>
                          <a:cs typeface="+mn-cs"/>
                        </a:rPr>
                        <a:t>- You have exceeded the allowed TPS rate for your integration</a:t>
                      </a:r>
                    </a:p>
                  </a:txBody>
                  <a:tcPr/>
                </a:tc>
                <a:extLst>
                  <a:ext uri="{0D108BD9-81ED-4DB2-BD59-A6C34878D82A}">
                    <a16:rowId xmlns:a16="http://schemas.microsoft.com/office/drawing/2014/main" val="2574540394"/>
                  </a:ext>
                </a:extLst>
              </a:tr>
            </a:tbl>
          </a:graphicData>
        </a:graphic>
      </p:graphicFrame>
    </p:spTree>
    <p:extLst>
      <p:ext uri="{BB962C8B-B14F-4D97-AF65-F5344CB8AC3E}">
        <p14:creationId xmlns:p14="http://schemas.microsoft.com/office/powerpoint/2010/main" val="2593693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494484" y="762927"/>
            <a:ext cx="548640" cy="0"/>
          </a:xfrm>
          <a:prstGeom prst="line">
            <a:avLst/>
          </a:prstGeom>
          <a:ln w="34925" cap="rnd">
            <a:solidFill>
              <a:srgbClr val="FF9900"/>
            </a:solidFill>
            <a:roun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121016" y="762927"/>
            <a:ext cx="365760" cy="0"/>
          </a:xfrm>
          <a:prstGeom prst="line">
            <a:avLst/>
          </a:prstGeom>
          <a:ln w="34925" cap="rnd">
            <a:solidFill>
              <a:srgbClr val="005A95"/>
            </a:solidFill>
            <a:roun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578224" y="762927"/>
            <a:ext cx="182880" cy="0"/>
          </a:xfrm>
          <a:prstGeom prst="line">
            <a:avLst/>
          </a:prstGeom>
          <a:ln w="34925" cap="rnd">
            <a:solidFill>
              <a:srgbClr val="808285"/>
            </a:solidFill>
            <a:round/>
          </a:ln>
        </p:spPr>
        <p:style>
          <a:lnRef idx="1">
            <a:schemeClr val="accent1"/>
          </a:lnRef>
          <a:fillRef idx="0">
            <a:schemeClr val="accent1"/>
          </a:fillRef>
          <a:effectRef idx="0">
            <a:schemeClr val="accent1"/>
          </a:effectRef>
          <a:fontRef idx="minor">
            <a:schemeClr val="tx1"/>
          </a:fontRef>
        </p:style>
      </p:cxnSp>
      <p:pic>
        <p:nvPicPr>
          <p:cNvPr id="38" name="Picture 3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50860" y="283232"/>
            <a:ext cx="1800000" cy="341557"/>
          </a:xfrm>
          <a:prstGeom prst="rect">
            <a:avLst/>
          </a:prstGeom>
        </p:spPr>
      </p:pic>
      <p:sp>
        <p:nvSpPr>
          <p:cNvPr id="17" name="Text Placeholder 1">
            <a:extLst>
              <a:ext uri="{FF2B5EF4-FFF2-40B4-BE49-F238E27FC236}">
                <a16:creationId xmlns:a16="http://schemas.microsoft.com/office/drawing/2014/main" id="{3E8BD191-0FA9-4856-B2AA-A928E47AA5F6}"/>
              </a:ext>
            </a:extLst>
          </p:cNvPr>
          <p:cNvSpPr txBox="1">
            <a:spLocks/>
          </p:cNvSpPr>
          <p:nvPr/>
        </p:nvSpPr>
        <p:spPr>
          <a:xfrm>
            <a:off x="383457" y="261924"/>
            <a:ext cx="8296155" cy="3841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sz="3200" b="1" dirty="0">
                <a:solidFill>
                  <a:srgbClr val="005A95"/>
                </a:solidFill>
                <a:latin typeface="Amazon Ember Display" panose="020F0603020204020204" pitchFamily="34" charset="0"/>
                <a:ea typeface="Amazon Ember Display" panose="020F0603020204020204" pitchFamily="34" charset="0"/>
                <a:cs typeface="Amazon Ember Display" panose="020F0603020204020204" pitchFamily="34" charset="0"/>
              </a:rPr>
              <a:t>6.- CX of the process</a:t>
            </a:r>
          </a:p>
        </p:txBody>
      </p:sp>
      <p:sp>
        <p:nvSpPr>
          <p:cNvPr id="9" name="Rectangle 8">
            <a:extLst>
              <a:ext uri="{FF2B5EF4-FFF2-40B4-BE49-F238E27FC236}">
                <a16:creationId xmlns:a16="http://schemas.microsoft.com/office/drawing/2014/main" id="{094F189B-E046-4E05-B082-20A07884AC4D}"/>
              </a:ext>
            </a:extLst>
          </p:cNvPr>
          <p:cNvSpPr/>
          <p:nvPr/>
        </p:nvSpPr>
        <p:spPr>
          <a:xfrm>
            <a:off x="289172" y="861420"/>
            <a:ext cx="11692296" cy="523220"/>
          </a:xfrm>
          <a:prstGeom prst="rect">
            <a:avLst/>
          </a:prstGeom>
        </p:spPr>
        <p:txBody>
          <a:bodyPr wrap="square">
            <a:spAutoFit/>
          </a:bodyPr>
          <a:lstStyle/>
          <a:p>
            <a:r>
              <a:rPr lang="de-DE" sz="2800" b="1" dirty="0">
                <a:solidFill>
                  <a:srgbClr val="FF9900"/>
                </a:solidFill>
                <a:latin typeface="Amazon Ember Display" panose="020F0603020204020204" pitchFamily="34" charset="0"/>
                <a:ea typeface="Amazon Ember Display" panose="020F0603020204020204" pitchFamily="34" charset="0"/>
                <a:cs typeface="Amazon Ember Display" panose="020F0603020204020204" pitchFamily="34" charset="0"/>
              </a:rPr>
              <a:t>CX client approval request </a:t>
            </a:r>
            <a:endParaRPr lang="en-US" sz="1050" b="1" dirty="0">
              <a:solidFill>
                <a:srgbClr val="FF9900"/>
              </a:solidFill>
            </a:endParaRPr>
          </a:p>
        </p:txBody>
      </p:sp>
      <p:pic>
        <p:nvPicPr>
          <p:cNvPr id="11" name="Picture 10" descr="Machine generated alternative text:&#10;incentives &#10;amazon &#10;Home &#10;Activity &amp; reports &#10;API v &#10;Tools &#10;Reseller &#10;Client approval request &#10;Corporate Gift Ca Currentclients &#10;YOUR AVAILABLE PREPAYMENTS &#10;E39.42 &#10;View Activity &gt; &#10;Support &#10;ALERTS &#10;There are currently no alerts on your account &#10;Available as of 13 January 2022 10:55:14 GMT &#10;Current Discount Rate: 3% &#10;Avg. Daily Spending ? &#10;EO.OO &#10;Fund Alerts &#10;No fund alerts are enabled. &#10;Days Remaining ? ">
            <a:extLst>
              <a:ext uri="{FF2B5EF4-FFF2-40B4-BE49-F238E27FC236}">
                <a16:creationId xmlns:a16="http://schemas.microsoft.com/office/drawing/2014/main" id="{F888CE25-3B76-40BF-955B-897F09EEB15D}"/>
              </a:ext>
            </a:extLst>
          </p:cNvPr>
          <p:cNvPicPr/>
          <p:nvPr/>
        </p:nvPicPr>
        <p:blipFill rotWithShape="1">
          <a:blip r:embed="rId3" cstate="print">
            <a:extLst>
              <a:ext uri="{28A0092B-C50C-407E-A947-70E740481C1C}">
                <a14:useLocalDpi xmlns:a14="http://schemas.microsoft.com/office/drawing/2010/main" val="0"/>
              </a:ext>
            </a:extLst>
          </a:blip>
          <a:srcRect t="2302"/>
          <a:stretch/>
        </p:blipFill>
        <p:spPr bwMode="auto">
          <a:xfrm>
            <a:off x="2040181" y="1599961"/>
            <a:ext cx="8697982" cy="4618730"/>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
        <p:nvSpPr>
          <p:cNvPr id="12" name="Rectangle 11">
            <a:extLst>
              <a:ext uri="{FF2B5EF4-FFF2-40B4-BE49-F238E27FC236}">
                <a16:creationId xmlns:a16="http://schemas.microsoft.com/office/drawing/2014/main" id="{D1C314A6-6B2D-4F8F-B0C1-367E81370DC7}"/>
              </a:ext>
            </a:extLst>
          </p:cNvPr>
          <p:cNvSpPr/>
          <p:nvPr/>
        </p:nvSpPr>
        <p:spPr>
          <a:xfrm>
            <a:off x="6207295" y="2878899"/>
            <a:ext cx="1480914" cy="28849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4225374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32872</TotalTime>
  <Words>1706</Words>
  <Application>Microsoft Office PowerPoint</Application>
  <PresentationFormat>Widescreen</PresentationFormat>
  <Paragraphs>154</Paragraphs>
  <Slides>15</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Amazon Ember Display</vt:lpstr>
      <vt:lpstr>Arial</vt:lpstr>
      <vt:lpstr>Calibri</vt:lpstr>
      <vt:lpstr>Calibri Light</vt:lpstr>
      <vt:lpstr>Office Theme</vt:lpstr>
      <vt:lpstr>2_Office Theme</vt:lpstr>
      <vt:lpstr>Reseller Tracking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Amazon Corporate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Garcia Alvarez, Lorena</dc:creator>
  <cp:lastModifiedBy>Knight, Thomas [C]</cp:lastModifiedBy>
  <cp:revision>255</cp:revision>
  <dcterms:created xsi:type="dcterms:W3CDTF">2021-03-01T11:22:55Z</dcterms:created>
  <dcterms:modified xsi:type="dcterms:W3CDTF">2023-08-04T22:33:34Z</dcterms:modified>
</cp:coreProperties>
</file>